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5" r:id="rId2"/>
    <p:sldMasterId id="2147483679" r:id="rId3"/>
    <p:sldMasterId id="2147483681" r:id="rId4"/>
    <p:sldMasterId id="2147483688" r:id="rId5"/>
    <p:sldMasterId id="2147483696" r:id="rId6"/>
  </p:sldMasterIdLst>
  <p:notesMasterIdLst>
    <p:notesMasterId r:id="rId23"/>
  </p:notesMasterIdLst>
  <p:sldIdLst>
    <p:sldId id="256" r:id="rId7"/>
    <p:sldId id="431" r:id="rId8"/>
    <p:sldId id="434" r:id="rId9"/>
    <p:sldId id="409" r:id="rId10"/>
    <p:sldId id="425" r:id="rId11"/>
    <p:sldId id="412" r:id="rId12"/>
    <p:sldId id="406" r:id="rId13"/>
    <p:sldId id="433" r:id="rId14"/>
    <p:sldId id="435" r:id="rId15"/>
    <p:sldId id="430" r:id="rId16"/>
    <p:sldId id="436" r:id="rId17"/>
    <p:sldId id="416" r:id="rId18"/>
    <p:sldId id="417" r:id="rId19"/>
    <p:sldId id="418" r:id="rId20"/>
    <p:sldId id="428" r:id="rId21"/>
    <p:sldId id="437" r:id="rId22"/>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Pamela Lepley" initials="PL" lastIdx="1" clrIdx="6">
    <p:extLst>
      <p:ext uri="{19B8F6BF-5375-455C-9EA6-DF929625EA0E}">
        <p15:presenceInfo xmlns:p15="http://schemas.microsoft.com/office/powerpoint/2012/main" userId="S::pdlepley@vcu.edu::a050945b-d1b9-45ab-8302-8a455eecb1dc" providerId="AD"/>
      </p:ext>
    </p:extLst>
  </p:cmAuthor>
  <p:cmAuthor id="1" name="leslie brown" initials="lb" lastIdx="12" clrIdx="0">
    <p:extLst>
      <p:ext uri="{19B8F6BF-5375-455C-9EA6-DF929625EA0E}">
        <p15:presenceInfo xmlns:p15="http://schemas.microsoft.com/office/powerpoint/2012/main" userId="1b30cc952929a1f4" providerId="Windows Live"/>
      </p:ext>
    </p:extLst>
  </p:cmAuthor>
  <p:cmAuthor id="2" name="Leslie" initials="LB" lastIdx="1" clrIdx="1">
    <p:extLst>
      <p:ext uri="{19B8F6BF-5375-455C-9EA6-DF929625EA0E}">
        <p15:presenceInfo xmlns:p15="http://schemas.microsoft.com/office/powerpoint/2012/main" userId="Leslie" providerId="None"/>
      </p:ext>
    </p:extLst>
  </p:cmAuthor>
  <p:cmAuthor id="3" name="David Allen" initials="DA" lastIdx="13" clrIdx="2">
    <p:extLst>
      <p:ext uri="{19B8F6BF-5375-455C-9EA6-DF929625EA0E}">
        <p15:presenceInfo xmlns:p15="http://schemas.microsoft.com/office/powerpoint/2012/main" userId="63a151ecbc3683ec" providerId="Windows Live"/>
      </p:ext>
    </p:extLst>
  </p:cmAuthor>
  <p:cmAuthor id="4" name="Christopher Jordan Straus" initials="CJS" lastIdx="2" clrIdx="3">
    <p:extLst>
      <p:ext uri="{19B8F6BF-5375-455C-9EA6-DF929625EA0E}">
        <p15:presenceInfo xmlns:p15="http://schemas.microsoft.com/office/powerpoint/2012/main" userId="S-1-5-21-3362134674-1434254870-618424018-39003" providerId="AD"/>
      </p:ext>
    </p:extLst>
  </p:cmAuthor>
  <p:cmAuthor id="5" name="Microsoft Office User" initials="MOU" lastIdx="29" clrIdx="4">
    <p:extLst>
      <p:ext uri="{19B8F6BF-5375-455C-9EA6-DF929625EA0E}">
        <p15:presenceInfo xmlns:p15="http://schemas.microsoft.com/office/powerpoint/2012/main" userId="Microsoft Office User" providerId="None"/>
      </p:ext>
    </p:extLst>
  </p:cmAuthor>
  <p:cmAuthor id="6" name="Chris" initials="C" lastIdx="5" clrIdx="5">
    <p:extLst>
      <p:ext uri="{19B8F6BF-5375-455C-9EA6-DF929625EA0E}">
        <p15:presenceInfo xmlns:p15="http://schemas.microsoft.com/office/powerpoint/2012/main" userId="Chr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D1D4DB"/>
    <a:srgbClr val="70AD47"/>
    <a:srgbClr val="5B9BD5"/>
    <a:srgbClr val="FFC000"/>
    <a:srgbClr val="FFF2CC"/>
    <a:srgbClr val="FFB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1" autoAdjust="0"/>
    <p:restoredTop sz="71280" autoAdjust="0"/>
  </p:normalViewPr>
  <p:slideViewPr>
    <p:cSldViewPr snapToGrid="0">
      <p:cViewPr>
        <p:scale>
          <a:sx n="65" d="100"/>
          <a:sy n="65" d="100"/>
        </p:scale>
        <p:origin x="672"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p:cViewPr>
        <p:scale>
          <a:sx n="10" d="100"/>
          <a:sy n="10" d="100"/>
        </p:scale>
        <p:origin x="3348" y="31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98102" y="0"/>
            <a:ext cx="2982119" cy="466434"/>
          </a:xfrm>
          <a:prstGeom prst="rect">
            <a:avLst/>
          </a:prstGeom>
        </p:spPr>
        <p:txBody>
          <a:bodyPr vert="horz" lIns="91440" tIns="45720" rIns="91440" bIns="45720" rtlCol="0"/>
          <a:lstStyle>
            <a:lvl1pPr algn="r">
              <a:defRPr sz="1200"/>
            </a:lvl1pPr>
          </a:lstStyle>
          <a:p>
            <a:fld id="{510AF0B3-AEB1-4E41-8050-6CE375CD7D7B}" type="datetimeFigureOut">
              <a:rPr lang="en-US" smtClean="0"/>
              <a:t>4/6/2020</a:t>
            </a:fld>
            <a:endParaRPr lang="en-US" dirty="0"/>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8182" y="4473894"/>
            <a:ext cx="550545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1440" tIns="45720" rIns="91440" bIns="45720" rtlCol="0" anchor="b"/>
          <a:lstStyle>
            <a:lvl1pPr algn="r">
              <a:defRPr sz="1200"/>
            </a:lvl1pPr>
          </a:lstStyle>
          <a:p>
            <a:fld id="{87B80A2F-DECB-436E-ACBD-2E615D068928}" type="slidenum">
              <a:rPr lang="en-US" smtClean="0"/>
              <a:t>‹#›</a:t>
            </a:fld>
            <a:endParaRPr lang="en-US" dirty="0"/>
          </a:p>
        </p:txBody>
      </p:sp>
    </p:spTree>
    <p:extLst>
      <p:ext uri="{BB962C8B-B14F-4D97-AF65-F5344CB8AC3E}">
        <p14:creationId xmlns:p14="http://schemas.microsoft.com/office/powerpoint/2010/main" val="579786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80A2F-DECB-436E-ACBD-2E615D068928}" type="slidenum">
              <a:rPr lang="en-US" smtClean="0"/>
              <a:t>1</a:t>
            </a:fld>
            <a:endParaRPr lang="en-US" dirty="0"/>
          </a:p>
        </p:txBody>
      </p:sp>
    </p:spTree>
    <p:extLst>
      <p:ext uri="{BB962C8B-B14F-4D97-AF65-F5344CB8AC3E}">
        <p14:creationId xmlns:p14="http://schemas.microsoft.com/office/powerpoint/2010/main" val="2013628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87B80A2F-DECB-436E-ACBD-2E615D068928}" type="slidenum">
              <a:rPr lang="en-US" smtClean="0"/>
              <a:t>10</a:t>
            </a:fld>
            <a:endParaRPr lang="en-US" dirty="0"/>
          </a:p>
        </p:txBody>
      </p:sp>
    </p:spTree>
    <p:extLst>
      <p:ext uri="{BB962C8B-B14F-4D97-AF65-F5344CB8AC3E}">
        <p14:creationId xmlns:p14="http://schemas.microsoft.com/office/powerpoint/2010/main" val="3909236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87B80A2F-DECB-436E-ACBD-2E615D068928}" type="slidenum">
              <a:rPr lang="en-US" smtClean="0"/>
              <a:t>11</a:t>
            </a:fld>
            <a:endParaRPr lang="en-US" dirty="0"/>
          </a:p>
        </p:txBody>
      </p:sp>
    </p:spTree>
    <p:extLst>
      <p:ext uri="{BB962C8B-B14F-4D97-AF65-F5344CB8AC3E}">
        <p14:creationId xmlns:p14="http://schemas.microsoft.com/office/powerpoint/2010/main" val="758990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87B80A2F-DECB-436E-ACBD-2E615D068928}" type="slidenum">
              <a:rPr lang="en-US" smtClean="0"/>
              <a:t>12</a:t>
            </a:fld>
            <a:endParaRPr lang="en-US" dirty="0"/>
          </a:p>
        </p:txBody>
      </p:sp>
    </p:spTree>
    <p:extLst>
      <p:ext uri="{BB962C8B-B14F-4D97-AF65-F5344CB8AC3E}">
        <p14:creationId xmlns:p14="http://schemas.microsoft.com/office/powerpoint/2010/main" val="337786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80A2F-DECB-436E-ACBD-2E615D068928}" type="slidenum">
              <a:rPr lang="en-US" smtClean="0"/>
              <a:t>13</a:t>
            </a:fld>
            <a:endParaRPr lang="en-US" dirty="0"/>
          </a:p>
        </p:txBody>
      </p:sp>
    </p:spTree>
    <p:extLst>
      <p:ext uri="{BB962C8B-B14F-4D97-AF65-F5344CB8AC3E}">
        <p14:creationId xmlns:p14="http://schemas.microsoft.com/office/powerpoint/2010/main" val="2922281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87B80A2F-DECB-436E-ACBD-2E615D068928}" type="slidenum">
              <a:rPr lang="en-US" smtClean="0"/>
              <a:t>14</a:t>
            </a:fld>
            <a:endParaRPr lang="en-US" dirty="0"/>
          </a:p>
        </p:txBody>
      </p:sp>
    </p:spTree>
    <p:extLst>
      <p:ext uri="{BB962C8B-B14F-4D97-AF65-F5344CB8AC3E}">
        <p14:creationId xmlns:p14="http://schemas.microsoft.com/office/powerpoint/2010/main" val="2468901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i="1"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7B80A2F-DECB-436E-ACBD-2E615D068928}" type="slidenum">
              <a:rPr lang="en-US" smtClean="0"/>
              <a:t>15</a:t>
            </a:fld>
            <a:endParaRPr lang="en-US" dirty="0"/>
          </a:p>
        </p:txBody>
      </p:sp>
    </p:spTree>
    <p:extLst>
      <p:ext uri="{BB962C8B-B14F-4D97-AF65-F5344CB8AC3E}">
        <p14:creationId xmlns:p14="http://schemas.microsoft.com/office/powerpoint/2010/main" val="2136455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a:p>
        </p:txBody>
      </p:sp>
      <p:sp>
        <p:nvSpPr>
          <p:cNvPr id="4" name="Slide Number Placeholder 3"/>
          <p:cNvSpPr>
            <a:spLocks noGrp="1"/>
          </p:cNvSpPr>
          <p:nvPr>
            <p:ph type="sldNum" sz="quarter" idx="10"/>
          </p:nvPr>
        </p:nvSpPr>
        <p:spPr/>
        <p:txBody>
          <a:bodyPr/>
          <a:lstStyle/>
          <a:p>
            <a:fld id="{87B80A2F-DECB-436E-ACBD-2E615D068928}" type="slidenum">
              <a:rPr lang="en-US" smtClean="0"/>
              <a:t>16</a:t>
            </a:fld>
            <a:endParaRPr lang="en-US" dirty="0"/>
          </a:p>
        </p:txBody>
      </p:sp>
    </p:spTree>
    <p:extLst>
      <p:ext uri="{BB962C8B-B14F-4D97-AF65-F5344CB8AC3E}">
        <p14:creationId xmlns:p14="http://schemas.microsoft.com/office/powerpoint/2010/main" val="3628427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87B80A2F-DECB-436E-ACBD-2E615D068928}" type="slidenum">
              <a:rPr lang="en-US" smtClean="0"/>
              <a:t>2</a:t>
            </a:fld>
            <a:endParaRPr lang="en-US" dirty="0"/>
          </a:p>
        </p:txBody>
      </p:sp>
    </p:spTree>
    <p:extLst>
      <p:ext uri="{BB962C8B-B14F-4D97-AF65-F5344CB8AC3E}">
        <p14:creationId xmlns:p14="http://schemas.microsoft.com/office/powerpoint/2010/main" val="207967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i="1" dirty="0"/>
          </a:p>
        </p:txBody>
      </p:sp>
      <p:sp>
        <p:nvSpPr>
          <p:cNvPr id="4" name="Slide Number Placeholder 3"/>
          <p:cNvSpPr>
            <a:spLocks noGrp="1"/>
          </p:cNvSpPr>
          <p:nvPr>
            <p:ph type="sldNum" sz="quarter" idx="10"/>
          </p:nvPr>
        </p:nvSpPr>
        <p:spPr/>
        <p:txBody>
          <a:bodyPr/>
          <a:lstStyle/>
          <a:p>
            <a:fld id="{87B80A2F-DECB-436E-ACBD-2E615D068928}" type="slidenum">
              <a:rPr lang="en-US" smtClean="0"/>
              <a:t>3</a:t>
            </a:fld>
            <a:endParaRPr lang="en-US" dirty="0"/>
          </a:p>
        </p:txBody>
      </p:sp>
    </p:spTree>
    <p:extLst>
      <p:ext uri="{BB962C8B-B14F-4D97-AF65-F5344CB8AC3E}">
        <p14:creationId xmlns:p14="http://schemas.microsoft.com/office/powerpoint/2010/main" val="2436899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1AA502C6-0EE1-461D-BE26-AC63A2491B49}" type="slidenum">
              <a:rPr lang="en-US" smtClean="0"/>
              <a:t>4</a:t>
            </a:fld>
            <a:endParaRPr lang="en-US" dirty="0"/>
          </a:p>
        </p:txBody>
      </p:sp>
    </p:spTree>
    <p:extLst>
      <p:ext uri="{BB962C8B-B14F-4D97-AF65-F5344CB8AC3E}">
        <p14:creationId xmlns:p14="http://schemas.microsoft.com/office/powerpoint/2010/main" val="2493150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i="1" baseline="0" dirty="0"/>
          </a:p>
        </p:txBody>
      </p:sp>
      <p:sp>
        <p:nvSpPr>
          <p:cNvPr id="4" name="Slide Number Placeholder 3"/>
          <p:cNvSpPr>
            <a:spLocks noGrp="1"/>
          </p:cNvSpPr>
          <p:nvPr>
            <p:ph type="sldNum" sz="quarter" idx="10"/>
          </p:nvPr>
        </p:nvSpPr>
        <p:spPr/>
        <p:txBody>
          <a:bodyPr/>
          <a:lstStyle/>
          <a:p>
            <a:fld id="{1AA502C6-0EE1-461D-BE26-AC63A2491B49}" type="slidenum">
              <a:rPr lang="en-US" smtClean="0"/>
              <a:t>5</a:t>
            </a:fld>
            <a:endParaRPr lang="en-US" dirty="0"/>
          </a:p>
        </p:txBody>
      </p:sp>
    </p:spTree>
    <p:extLst>
      <p:ext uri="{BB962C8B-B14F-4D97-AF65-F5344CB8AC3E}">
        <p14:creationId xmlns:p14="http://schemas.microsoft.com/office/powerpoint/2010/main" val="2459432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1A746F54-159D-45EF-95B6-51BF4AD9D294}"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757777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1" dirty="0"/>
          </a:p>
        </p:txBody>
      </p:sp>
      <p:sp>
        <p:nvSpPr>
          <p:cNvPr id="4" name="Slide Number Placeholder 3"/>
          <p:cNvSpPr>
            <a:spLocks noGrp="1"/>
          </p:cNvSpPr>
          <p:nvPr>
            <p:ph type="sldNum" sz="quarter" idx="10"/>
          </p:nvPr>
        </p:nvSpPr>
        <p:spPr/>
        <p:txBody>
          <a:bodyPr/>
          <a:lstStyle/>
          <a:p>
            <a:fld id="{87B80A2F-DECB-436E-ACBD-2E615D068928}" type="slidenum">
              <a:rPr lang="en-US" smtClean="0"/>
              <a:t>7</a:t>
            </a:fld>
            <a:endParaRPr lang="en-US" dirty="0"/>
          </a:p>
        </p:txBody>
      </p:sp>
    </p:spTree>
    <p:extLst>
      <p:ext uri="{BB962C8B-B14F-4D97-AF65-F5344CB8AC3E}">
        <p14:creationId xmlns:p14="http://schemas.microsoft.com/office/powerpoint/2010/main" val="3971372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i="1" dirty="0"/>
          </a:p>
        </p:txBody>
      </p:sp>
      <p:sp>
        <p:nvSpPr>
          <p:cNvPr id="4" name="Slide Number Placeholder 3"/>
          <p:cNvSpPr>
            <a:spLocks noGrp="1"/>
          </p:cNvSpPr>
          <p:nvPr>
            <p:ph type="sldNum" sz="quarter" idx="10"/>
          </p:nvPr>
        </p:nvSpPr>
        <p:spPr/>
        <p:txBody>
          <a:bodyPr/>
          <a:lstStyle/>
          <a:p>
            <a:fld id="{1AA502C6-0EE1-461D-BE26-AC63A2491B49}" type="slidenum">
              <a:rPr lang="en-US" smtClean="0"/>
              <a:t>8</a:t>
            </a:fld>
            <a:endParaRPr lang="en-US" dirty="0"/>
          </a:p>
        </p:txBody>
      </p:sp>
    </p:spTree>
    <p:extLst>
      <p:ext uri="{BB962C8B-B14F-4D97-AF65-F5344CB8AC3E}">
        <p14:creationId xmlns:p14="http://schemas.microsoft.com/office/powerpoint/2010/main" val="2765884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80A2F-DECB-436E-ACBD-2E615D068928}" type="slidenum">
              <a:rPr lang="en-US" smtClean="0"/>
              <a:t>9</a:t>
            </a:fld>
            <a:endParaRPr lang="en-US" dirty="0"/>
          </a:p>
        </p:txBody>
      </p:sp>
    </p:spTree>
    <p:extLst>
      <p:ext uri="{BB962C8B-B14F-4D97-AF65-F5344CB8AC3E}">
        <p14:creationId xmlns:p14="http://schemas.microsoft.com/office/powerpoint/2010/main" val="573512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cover slide">
    <p:spTree>
      <p:nvGrpSpPr>
        <p:cNvPr id="1" name=""/>
        <p:cNvGrpSpPr/>
        <p:nvPr/>
      </p:nvGrpSpPr>
      <p:grpSpPr>
        <a:xfrm>
          <a:off x="0" y="0"/>
          <a:ext cx="0" cy="0"/>
          <a:chOff x="0" y="0"/>
          <a:chExt cx="0" cy="0"/>
        </a:xfrm>
      </p:grpSpPr>
      <p:pic>
        <p:nvPicPr>
          <p:cNvPr id="9" name="Picture 8" descr="vcu_brand_mark_rg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311" y="5719985"/>
            <a:ext cx="2330179" cy="686409"/>
          </a:xfrm>
          <a:prstGeom prst="rect">
            <a:avLst/>
          </a:prstGeom>
        </p:spPr>
      </p:pic>
      <p:sp>
        <p:nvSpPr>
          <p:cNvPr id="10" name="Title 9"/>
          <p:cNvSpPr>
            <a:spLocks noGrp="1"/>
          </p:cNvSpPr>
          <p:nvPr>
            <p:ph type="title" hasCustomPrompt="1"/>
          </p:nvPr>
        </p:nvSpPr>
        <p:spPr>
          <a:xfrm>
            <a:off x="796896" y="4051895"/>
            <a:ext cx="10972800" cy="1143000"/>
          </a:xfrm>
          <a:prstGeom prst="rect">
            <a:avLst/>
          </a:prstGeom>
        </p:spPr>
        <p:txBody>
          <a:bodyPr vert="horz"/>
          <a:lstStyle>
            <a:lvl1pPr algn="l">
              <a:defRPr sz="4267" baseline="0"/>
            </a:lvl1pPr>
          </a:lstStyle>
          <a:p>
            <a:r>
              <a:rPr lang="en-US" dirty="0"/>
              <a:t>Click to edit presentation title</a:t>
            </a:r>
          </a:p>
        </p:txBody>
      </p:sp>
      <p:sp>
        <p:nvSpPr>
          <p:cNvPr id="11" name="Subtitle 2"/>
          <p:cNvSpPr>
            <a:spLocks noGrp="1"/>
          </p:cNvSpPr>
          <p:nvPr>
            <p:ph type="subTitle" idx="1" hasCustomPrompt="1"/>
          </p:nvPr>
        </p:nvSpPr>
        <p:spPr>
          <a:xfrm>
            <a:off x="797683" y="4888921"/>
            <a:ext cx="7585285" cy="1752600"/>
          </a:xfrm>
          <a:prstGeom prst="rect">
            <a:avLst/>
          </a:prstGeom>
        </p:spPr>
        <p:txBody>
          <a:bodyPr>
            <a:normAutofit/>
          </a:bodyPr>
          <a:lstStyle>
            <a:lvl1pPr marL="0" indent="0" algn="l">
              <a:buNone/>
              <a:defRPr sz="2400" b="1">
                <a:solidFill>
                  <a:schemeClr val="tx1">
                    <a:lumMod val="75000"/>
                    <a:lumOff val="2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or presenter name</a:t>
            </a:r>
          </a:p>
        </p:txBody>
      </p:sp>
    </p:spTree>
    <p:extLst>
      <p:ext uri="{BB962C8B-B14F-4D97-AF65-F5344CB8AC3E}">
        <p14:creationId xmlns:p14="http://schemas.microsoft.com/office/powerpoint/2010/main" val="1677116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A15FB3-ED64-4420-B683-996CBB5782E2}" type="datetime1">
              <a:rPr lang="en-US" smtClean="0"/>
              <a:t>4/6/2020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0ACD85-A1C9-4794-9F6B-D29840317F19}" type="slidenum">
              <a:rPr lang="en-US" smtClean="0"/>
              <a:t>‹#›</a:t>
            </a:fld>
            <a:endParaRPr lang="en-US" dirty="0"/>
          </a:p>
        </p:txBody>
      </p:sp>
    </p:spTree>
    <p:extLst>
      <p:ext uri="{BB962C8B-B14F-4D97-AF65-F5344CB8AC3E}">
        <p14:creationId xmlns:p14="http://schemas.microsoft.com/office/powerpoint/2010/main" val="2813182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A0517-37B5-4AA3-98FF-0A0147C348E5}" type="datetime1">
              <a:rPr lang="en-US" smtClean="0"/>
              <a:t>4/6/2020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0ACD85-A1C9-4794-9F6B-D29840317F19}" type="slidenum">
              <a:rPr lang="en-US" smtClean="0"/>
              <a:t>‹#›</a:t>
            </a:fld>
            <a:endParaRPr lang="en-US" dirty="0"/>
          </a:p>
        </p:txBody>
      </p:sp>
    </p:spTree>
    <p:extLst>
      <p:ext uri="{BB962C8B-B14F-4D97-AF65-F5344CB8AC3E}">
        <p14:creationId xmlns:p14="http://schemas.microsoft.com/office/powerpoint/2010/main" val="2144868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D1C048-5B4A-4E4A-9EAD-EB35D3068E1A}" type="datetime1">
              <a:rPr lang="en-US" smtClean="0"/>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0ACD85-A1C9-4794-9F6B-D29840317F19}" type="slidenum">
              <a:rPr lang="en-US" smtClean="0"/>
              <a:t>‹#›</a:t>
            </a:fld>
            <a:endParaRPr lang="en-US" dirty="0"/>
          </a:p>
        </p:txBody>
      </p:sp>
    </p:spTree>
    <p:extLst>
      <p:ext uri="{BB962C8B-B14F-4D97-AF65-F5344CB8AC3E}">
        <p14:creationId xmlns:p14="http://schemas.microsoft.com/office/powerpoint/2010/main" val="148685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E45998-3E1D-4731-B1EC-B1F464B89FF5}" type="datetime1">
              <a:rPr lang="en-US" smtClean="0"/>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0ACD85-A1C9-4794-9F6B-D29840317F19}" type="slidenum">
              <a:rPr lang="en-US" smtClean="0"/>
              <a:t>‹#›</a:t>
            </a:fld>
            <a:endParaRPr lang="en-US" dirty="0"/>
          </a:p>
        </p:txBody>
      </p:sp>
    </p:spTree>
    <p:extLst>
      <p:ext uri="{BB962C8B-B14F-4D97-AF65-F5344CB8AC3E}">
        <p14:creationId xmlns:p14="http://schemas.microsoft.com/office/powerpoint/2010/main" val="4082789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18F2C1-A867-40F6-8BC2-30839BFF5E50}" type="datetime1">
              <a:rPr lang="en-US" smtClean="0"/>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0ACD85-A1C9-4794-9F6B-D29840317F19}" type="slidenum">
              <a:rPr lang="en-US" smtClean="0"/>
              <a:t>‹#›</a:t>
            </a:fld>
            <a:endParaRPr lang="en-US" dirty="0"/>
          </a:p>
        </p:txBody>
      </p:sp>
    </p:spTree>
    <p:extLst>
      <p:ext uri="{BB962C8B-B14F-4D97-AF65-F5344CB8AC3E}">
        <p14:creationId xmlns:p14="http://schemas.microsoft.com/office/powerpoint/2010/main" val="2724062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082F17-CB42-4944-852D-CF2BCAFD9BE2}" type="datetime1">
              <a:rPr lang="en-US" smtClean="0"/>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0ACD85-A1C9-4794-9F6B-D29840317F19}" type="slidenum">
              <a:rPr lang="en-US" smtClean="0"/>
              <a:t>‹#›</a:t>
            </a:fld>
            <a:endParaRPr lang="en-US" dirty="0"/>
          </a:p>
        </p:txBody>
      </p:sp>
    </p:spTree>
    <p:extLst>
      <p:ext uri="{BB962C8B-B14F-4D97-AF65-F5344CB8AC3E}">
        <p14:creationId xmlns:p14="http://schemas.microsoft.com/office/powerpoint/2010/main" val="3225897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cover slide">
    <p:spTree>
      <p:nvGrpSpPr>
        <p:cNvPr id="1" name=""/>
        <p:cNvGrpSpPr/>
        <p:nvPr/>
      </p:nvGrpSpPr>
      <p:grpSpPr>
        <a:xfrm>
          <a:off x="0" y="0"/>
          <a:ext cx="0" cy="0"/>
          <a:chOff x="0" y="0"/>
          <a:chExt cx="0" cy="0"/>
        </a:xfrm>
      </p:grpSpPr>
      <p:pic>
        <p:nvPicPr>
          <p:cNvPr id="9" name="Picture 8" descr="vcu_brand_mark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311" y="5719985"/>
            <a:ext cx="2330179" cy="686409"/>
          </a:xfrm>
          <a:prstGeom prst="rect">
            <a:avLst/>
          </a:prstGeom>
        </p:spPr>
      </p:pic>
      <p:sp>
        <p:nvSpPr>
          <p:cNvPr id="10" name="Title 9"/>
          <p:cNvSpPr>
            <a:spLocks noGrp="1"/>
          </p:cNvSpPr>
          <p:nvPr>
            <p:ph type="title" hasCustomPrompt="1"/>
          </p:nvPr>
        </p:nvSpPr>
        <p:spPr>
          <a:xfrm>
            <a:off x="796896" y="4051895"/>
            <a:ext cx="10972800" cy="1143000"/>
          </a:xfrm>
          <a:prstGeom prst="rect">
            <a:avLst/>
          </a:prstGeom>
        </p:spPr>
        <p:txBody>
          <a:bodyPr vert="horz"/>
          <a:lstStyle>
            <a:lvl1pPr algn="l">
              <a:defRPr sz="4267" baseline="0"/>
            </a:lvl1pPr>
          </a:lstStyle>
          <a:p>
            <a:r>
              <a:rPr lang="en-US" dirty="0"/>
              <a:t>Click to edit presentation title</a:t>
            </a:r>
          </a:p>
        </p:txBody>
      </p:sp>
      <p:sp>
        <p:nvSpPr>
          <p:cNvPr id="11" name="Subtitle 2"/>
          <p:cNvSpPr>
            <a:spLocks noGrp="1"/>
          </p:cNvSpPr>
          <p:nvPr>
            <p:ph type="subTitle" idx="1" hasCustomPrompt="1"/>
          </p:nvPr>
        </p:nvSpPr>
        <p:spPr>
          <a:xfrm>
            <a:off x="797683" y="4888921"/>
            <a:ext cx="7585285" cy="1752600"/>
          </a:xfrm>
          <a:prstGeom prst="rect">
            <a:avLst/>
          </a:prstGeom>
        </p:spPr>
        <p:txBody>
          <a:bodyPr>
            <a:normAutofit/>
          </a:bodyPr>
          <a:lstStyle>
            <a:lvl1pPr marL="0" indent="0" algn="l">
              <a:buNone/>
              <a:defRPr sz="2400" b="1">
                <a:solidFill>
                  <a:schemeClr val="tx1">
                    <a:lumMod val="75000"/>
                    <a:lumOff val="2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or presenter name</a:t>
            </a:r>
          </a:p>
        </p:txBody>
      </p:sp>
    </p:spTree>
    <p:extLst>
      <p:ext uri="{BB962C8B-B14F-4D97-AF65-F5344CB8AC3E}">
        <p14:creationId xmlns:p14="http://schemas.microsoft.com/office/powerpoint/2010/main" val="3960257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endParaRPr lang="en-US" dirty="0"/>
          </a:p>
        </p:txBody>
      </p:sp>
      <p:sp>
        <p:nvSpPr>
          <p:cNvPr id="7" name="Title 6"/>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9" name="Content Placeholder 8"/>
          <p:cNvSpPr>
            <a:spLocks noGrp="1"/>
          </p:cNvSpPr>
          <p:nvPr>
            <p:ph sz="quarter" idx="10"/>
          </p:nvPr>
        </p:nvSpPr>
        <p:spPr>
          <a:xfrm>
            <a:off x="1295400" y="2235200"/>
            <a:ext cx="9779000" cy="39624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0629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Gold cov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66028" y="2484975"/>
            <a:ext cx="7638037" cy="1470026"/>
          </a:xfrm>
          <a:prstGeom prst="rect">
            <a:avLst/>
          </a:prstGeom>
        </p:spPr>
        <p:txBody>
          <a:bodyPr>
            <a:noAutofit/>
          </a:bodyPr>
          <a:lstStyle>
            <a:lvl1pPr>
              <a:defRPr sz="4447" b="0">
                <a:solidFill>
                  <a:schemeClr val="tx1"/>
                </a:solidFill>
              </a:defRPr>
            </a:lvl1pPr>
          </a:lstStyle>
          <a:p>
            <a:r>
              <a:rPr lang="en-US" dirty="0"/>
              <a:t>Click to edit presentation title</a:t>
            </a:r>
          </a:p>
        </p:txBody>
      </p:sp>
      <p:sp>
        <p:nvSpPr>
          <p:cNvPr id="3" name="Subtitle 2"/>
          <p:cNvSpPr>
            <a:spLocks noGrp="1"/>
          </p:cNvSpPr>
          <p:nvPr>
            <p:ph type="subTitle" idx="1" hasCustomPrompt="1"/>
          </p:nvPr>
        </p:nvSpPr>
        <p:spPr>
          <a:xfrm>
            <a:off x="3666027" y="3948790"/>
            <a:ext cx="7638037" cy="1752600"/>
          </a:xfrm>
          <a:prstGeom prst="rect">
            <a:avLst/>
          </a:prstGeom>
        </p:spPr>
        <p:txBody>
          <a:bodyPr>
            <a:normAutofit/>
          </a:bodyPr>
          <a:lstStyle>
            <a:lvl1pPr marL="0" indent="0" algn="l">
              <a:buNone/>
              <a:defRPr sz="2965" b="1">
                <a:solidFill>
                  <a:schemeClr val="bg1"/>
                </a:solidFill>
              </a:defRPr>
            </a:lvl1pPr>
            <a:lvl2pPr marL="564807" indent="0" algn="ctr">
              <a:buNone/>
              <a:defRPr>
                <a:solidFill>
                  <a:schemeClr val="tx1">
                    <a:tint val="75000"/>
                  </a:schemeClr>
                </a:solidFill>
              </a:defRPr>
            </a:lvl2pPr>
            <a:lvl3pPr marL="1129613" indent="0" algn="ctr">
              <a:buNone/>
              <a:defRPr>
                <a:solidFill>
                  <a:schemeClr val="tx1">
                    <a:tint val="75000"/>
                  </a:schemeClr>
                </a:solidFill>
              </a:defRPr>
            </a:lvl3pPr>
            <a:lvl4pPr marL="1694420" indent="0" algn="ctr">
              <a:buNone/>
              <a:defRPr>
                <a:solidFill>
                  <a:schemeClr val="tx1">
                    <a:tint val="75000"/>
                  </a:schemeClr>
                </a:solidFill>
              </a:defRPr>
            </a:lvl4pPr>
            <a:lvl5pPr marL="2259226" indent="0" algn="ctr">
              <a:buNone/>
              <a:defRPr>
                <a:solidFill>
                  <a:schemeClr val="tx1">
                    <a:tint val="75000"/>
                  </a:schemeClr>
                </a:solidFill>
              </a:defRPr>
            </a:lvl5pPr>
            <a:lvl6pPr marL="2824033" indent="0" algn="ctr">
              <a:buNone/>
              <a:defRPr>
                <a:solidFill>
                  <a:schemeClr val="tx1">
                    <a:tint val="75000"/>
                  </a:schemeClr>
                </a:solidFill>
              </a:defRPr>
            </a:lvl6pPr>
            <a:lvl7pPr marL="3388840" indent="0" algn="ctr">
              <a:buNone/>
              <a:defRPr>
                <a:solidFill>
                  <a:schemeClr val="tx1">
                    <a:tint val="75000"/>
                  </a:schemeClr>
                </a:solidFill>
              </a:defRPr>
            </a:lvl7pPr>
            <a:lvl8pPr marL="3953646" indent="0" algn="ctr">
              <a:buNone/>
              <a:defRPr>
                <a:solidFill>
                  <a:schemeClr val="tx1">
                    <a:tint val="75000"/>
                  </a:schemeClr>
                </a:solidFill>
              </a:defRPr>
            </a:lvl8pPr>
            <a:lvl9pPr marL="4518453" indent="0" algn="ctr">
              <a:buNone/>
              <a:defRPr>
                <a:solidFill>
                  <a:schemeClr val="tx1">
                    <a:tint val="75000"/>
                  </a:schemeClr>
                </a:solidFill>
              </a:defRPr>
            </a:lvl9pPr>
          </a:lstStyle>
          <a:p>
            <a:r>
              <a:rPr lang="en-US" dirty="0"/>
              <a:t>Click to edit subtitle or presenter name</a:t>
            </a:r>
          </a:p>
        </p:txBody>
      </p:sp>
    </p:spTree>
    <p:extLst>
      <p:ext uri="{BB962C8B-B14F-4D97-AF65-F5344CB8AC3E}">
        <p14:creationId xmlns:p14="http://schemas.microsoft.com/office/powerpoint/2010/main" val="2433612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White theme-one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4486" y="632419"/>
            <a:ext cx="10972800" cy="1143000"/>
          </a:xfrm>
          <a:prstGeom prst="rect">
            <a:avLst/>
          </a:prstGeom>
        </p:spPr>
        <p:txBody>
          <a:bodyPr/>
          <a:lstStyle/>
          <a:p>
            <a:r>
              <a:rPr lang="en-US" dirty="0"/>
              <a:t>Click to edit headline</a:t>
            </a:r>
          </a:p>
        </p:txBody>
      </p:sp>
      <p:sp>
        <p:nvSpPr>
          <p:cNvPr id="3" name="Content Placeholder 2"/>
          <p:cNvSpPr>
            <a:spLocks noGrp="1"/>
          </p:cNvSpPr>
          <p:nvPr>
            <p:ph idx="1" hasCustomPrompt="1"/>
          </p:nvPr>
        </p:nvSpPr>
        <p:spPr>
          <a:xfrm>
            <a:off x="784486" y="1957980"/>
            <a:ext cx="10972800" cy="4525962"/>
          </a:xfrm>
          <a:prstGeom prst="rect">
            <a:avLst/>
          </a:prstGeom>
        </p:spPr>
        <p:txBody>
          <a:bodyPr/>
          <a:lstStyle/>
          <a:p>
            <a:pPr lvl="0"/>
            <a:r>
              <a:rPr lang="en-US" dirty="0"/>
              <a:t>Click to edit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62533" y="6356352"/>
            <a:ext cx="2844800" cy="365126"/>
          </a:xfrm>
          <a:prstGeom prst="rect">
            <a:avLst/>
          </a:prstGeom>
        </p:spPr>
        <p:txBody>
          <a:bodyPr/>
          <a:lstStyle/>
          <a:p>
            <a:fld id="{690329F5-542D-9840-825F-A9A559834D5D}" type="slidenum">
              <a:rPr lang="en-US" smtClean="0"/>
              <a:t>‹#›</a:t>
            </a:fld>
            <a:endParaRPr lang="en-US" dirty="0"/>
          </a:p>
        </p:txBody>
      </p:sp>
    </p:spTree>
    <p:extLst>
      <p:ext uri="{BB962C8B-B14F-4D97-AF65-F5344CB8AC3E}">
        <p14:creationId xmlns:p14="http://schemas.microsoft.com/office/powerpoint/2010/main" val="3187986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5"/>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6939" indent="0" algn="ctr">
              <a:buNone/>
              <a:defRPr>
                <a:solidFill>
                  <a:schemeClr val="tx1">
                    <a:tint val="75000"/>
                  </a:schemeClr>
                </a:solidFill>
              </a:defRPr>
            </a:lvl2pPr>
            <a:lvl3pPr marL="913897" indent="0" algn="ctr">
              <a:buNone/>
              <a:defRPr>
                <a:solidFill>
                  <a:schemeClr val="tx1">
                    <a:tint val="75000"/>
                  </a:schemeClr>
                </a:solidFill>
              </a:defRPr>
            </a:lvl3pPr>
            <a:lvl4pPr marL="1370846" indent="0" algn="ctr">
              <a:buNone/>
              <a:defRPr>
                <a:solidFill>
                  <a:schemeClr val="tx1">
                    <a:tint val="75000"/>
                  </a:schemeClr>
                </a:solidFill>
              </a:defRPr>
            </a:lvl4pPr>
            <a:lvl5pPr marL="1827797" indent="0" algn="ctr">
              <a:buNone/>
              <a:defRPr>
                <a:solidFill>
                  <a:schemeClr val="tx1">
                    <a:tint val="75000"/>
                  </a:schemeClr>
                </a:solidFill>
              </a:defRPr>
            </a:lvl5pPr>
            <a:lvl6pPr marL="2284758" indent="0" algn="ctr">
              <a:buNone/>
              <a:defRPr>
                <a:solidFill>
                  <a:schemeClr val="tx1">
                    <a:tint val="75000"/>
                  </a:schemeClr>
                </a:solidFill>
              </a:defRPr>
            </a:lvl6pPr>
            <a:lvl7pPr marL="2741693" indent="0" algn="ctr">
              <a:buNone/>
              <a:defRPr>
                <a:solidFill>
                  <a:schemeClr val="tx1">
                    <a:tint val="75000"/>
                  </a:schemeClr>
                </a:solidFill>
              </a:defRPr>
            </a:lvl7pPr>
            <a:lvl8pPr marL="3198625" indent="0" algn="ctr">
              <a:buNone/>
              <a:defRPr>
                <a:solidFill>
                  <a:schemeClr val="tx1">
                    <a:tint val="75000"/>
                  </a:schemeClr>
                </a:solidFill>
              </a:defRPr>
            </a:lvl8pPr>
            <a:lvl9pPr marL="36555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A717B30-E048-4338-B01F-A2160B8BB803}" type="datetime1">
              <a:rPr lang="en-US" smtClean="0"/>
              <a:t>4/6/2020</a:t>
            </a:fld>
            <a:endParaRPr lang="en-US"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lvl1pPr>
              <a:defRPr sz="1067">
                <a:solidFill>
                  <a:schemeClr val="tx1"/>
                </a:solidFill>
              </a:defRPr>
            </a:lvl1pPr>
          </a:lstStyle>
          <a:p>
            <a:fld id="{95C69886-BB26-4BDB-B68B-8CD4F0CC151F}" type="slidenum">
              <a:rPr lang="en-US" smtClean="0"/>
              <a:t>‹#›</a:t>
            </a:fld>
            <a:endParaRPr lang="en-US" dirty="0"/>
          </a:p>
        </p:txBody>
      </p:sp>
    </p:spTree>
    <p:extLst>
      <p:ext uri="{BB962C8B-B14F-4D97-AF65-F5344CB8AC3E}">
        <p14:creationId xmlns:p14="http://schemas.microsoft.com/office/powerpoint/2010/main" val="1144771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White theme-two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0384" y="274639"/>
            <a:ext cx="10972800" cy="1143000"/>
          </a:xfrm>
          <a:prstGeom prst="rect">
            <a:avLst/>
          </a:prstGeom>
        </p:spPr>
        <p:txBody>
          <a:bodyPr/>
          <a:lstStyle>
            <a:lvl1pPr>
              <a:defRPr/>
            </a:lvl1pPr>
          </a:lstStyle>
          <a:p>
            <a:r>
              <a:rPr lang="en-US" dirty="0"/>
              <a:t>Click to edit headline</a:t>
            </a:r>
          </a:p>
        </p:txBody>
      </p:sp>
      <p:sp>
        <p:nvSpPr>
          <p:cNvPr id="3" name="Text Placeholder 2"/>
          <p:cNvSpPr>
            <a:spLocks noGrp="1"/>
          </p:cNvSpPr>
          <p:nvPr>
            <p:ph type="body" idx="1" hasCustomPrompt="1"/>
          </p:nvPr>
        </p:nvSpPr>
        <p:spPr>
          <a:xfrm>
            <a:off x="800384" y="1535113"/>
            <a:ext cx="5386917" cy="639762"/>
          </a:xfrm>
          <a:prstGeom prst="rect">
            <a:avLst/>
          </a:prstGeom>
        </p:spPr>
        <p:txBody>
          <a:bodyPr anchor="b"/>
          <a:lstStyle>
            <a:lvl1pPr marL="0" indent="0">
              <a:buNone/>
              <a:defRPr sz="2965" b="1"/>
            </a:lvl1pPr>
            <a:lvl2pPr marL="564807" indent="0">
              <a:buNone/>
              <a:defRPr sz="2471" b="1"/>
            </a:lvl2pPr>
            <a:lvl3pPr marL="1129613" indent="0">
              <a:buNone/>
              <a:defRPr sz="2224" b="1"/>
            </a:lvl3pPr>
            <a:lvl4pPr marL="1694420" indent="0">
              <a:buNone/>
              <a:defRPr sz="1977" b="1"/>
            </a:lvl4pPr>
            <a:lvl5pPr marL="2259226" indent="0">
              <a:buNone/>
              <a:defRPr sz="1977" b="1"/>
            </a:lvl5pPr>
            <a:lvl6pPr marL="2824033" indent="0">
              <a:buNone/>
              <a:defRPr sz="1977" b="1"/>
            </a:lvl6pPr>
            <a:lvl7pPr marL="3388840" indent="0">
              <a:buNone/>
              <a:defRPr sz="1977" b="1"/>
            </a:lvl7pPr>
            <a:lvl8pPr marL="3953646" indent="0">
              <a:buNone/>
              <a:defRPr sz="1977" b="1"/>
            </a:lvl8pPr>
            <a:lvl9pPr marL="4518453" indent="0">
              <a:buNone/>
              <a:defRPr sz="1977" b="1"/>
            </a:lvl9pPr>
          </a:lstStyle>
          <a:p>
            <a:pPr lvl="0"/>
            <a:r>
              <a:rPr lang="en-US" dirty="0"/>
              <a:t>Click to edit 1st column sub</a:t>
            </a:r>
          </a:p>
        </p:txBody>
      </p:sp>
      <p:sp>
        <p:nvSpPr>
          <p:cNvPr id="4" name="Content Placeholder 3"/>
          <p:cNvSpPr>
            <a:spLocks noGrp="1"/>
          </p:cNvSpPr>
          <p:nvPr>
            <p:ph sz="half" idx="2"/>
          </p:nvPr>
        </p:nvSpPr>
        <p:spPr>
          <a:xfrm>
            <a:off x="800384" y="2174875"/>
            <a:ext cx="5386917" cy="3951288"/>
          </a:xfrm>
          <a:prstGeom prst="rect">
            <a:avLst/>
          </a:prstGeom>
        </p:spPr>
        <p:txBody>
          <a:bodyPr/>
          <a:lstStyle>
            <a:lvl1pPr>
              <a:defRPr sz="2965"/>
            </a:lvl1pPr>
            <a:lvl2pPr>
              <a:defRPr sz="2471"/>
            </a:lvl2pPr>
            <a:lvl3pPr>
              <a:defRPr sz="2224"/>
            </a:lvl3pPr>
            <a:lvl4pPr>
              <a:defRPr sz="1977"/>
            </a:lvl4pPr>
            <a:lvl5pPr>
              <a:defRPr sz="1977"/>
            </a:lvl5pPr>
            <a:lvl6pPr>
              <a:defRPr sz="1977"/>
            </a:lvl6pPr>
            <a:lvl7pPr>
              <a:defRPr sz="1977"/>
            </a:lvl7pPr>
            <a:lvl8pPr>
              <a:defRPr sz="1977"/>
            </a:lvl8pPr>
            <a:lvl9pPr>
              <a:defRPr sz="1977"/>
            </a:lvl9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84155" y="1535113"/>
            <a:ext cx="5389033" cy="639762"/>
          </a:xfrm>
          <a:prstGeom prst="rect">
            <a:avLst/>
          </a:prstGeom>
        </p:spPr>
        <p:txBody>
          <a:bodyPr anchor="b"/>
          <a:lstStyle>
            <a:lvl1pPr marL="0" indent="0">
              <a:buNone/>
              <a:defRPr sz="2965" b="1"/>
            </a:lvl1pPr>
            <a:lvl2pPr marL="564807" indent="0">
              <a:buNone/>
              <a:defRPr sz="2471" b="1"/>
            </a:lvl2pPr>
            <a:lvl3pPr marL="1129613" indent="0">
              <a:buNone/>
              <a:defRPr sz="2224" b="1"/>
            </a:lvl3pPr>
            <a:lvl4pPr marL="1694420" indent="0">
              <a:buNone/>
              <a:defRPr sz="1977" b="1"/>
            </a:lvl4pPr>
            <a:lvl5pPr marL="2259226" indent="0">
              <a:buNone/>
              <a:defRPr sz="1977" b="1"/>
            </a:lvl5pPr>
            <a:lvl6pPr marL="2824033" indent="0">
              <a:buNone/>
              <a:defRPr sz="1977" b="1"/>
            </a:lvl6pPr>
            <a:lvl7pPr marL="3388840" indent="0">
              <a:buNone/>
              <a:defRPr sz="1977" b="1"/>
            </a:lvl7pPr>
            <a:lvl8pPr marL="3953646" indent="0">
              <a:buNone/>
              <a:defRPr sz="1977" b="1"/>
            </a:lvl8pPr>
            <a:lvl9pPr marL="4518453" indent="0">
              <a:buNone/>
              <a:defRPr sz="1977" b="1"/>
            </a:lvl9pPr>
          </a:lstStyle>
          <a:p>
            <a:pPr lvl="0"/>
            <a:r>
              <a:rPr lang="en-US" dirty="0"/>
              <a:t>Click to edit 2nd column sub</a:t>
            </a:r>
          </a:p>
        </p:txBody>
      </p:sp>
      <p:sp>
        <p:nvSpPr>
          <p:cNvPr id="6" name="Content Placeholder 5"/>
          <p:cNvSpPr>
            <a:spLocks noGrp="1"/>
          </p:cNvSpPr>
          <p:nvPr>
            <p:ph sz="quarter" idx="4"/>
          </p:nvPr>
        </p:nvSpPr>
        <p:spPr>
          <a:xfrm>
            <a:off x="6384155" y="2174875"/>
            <a:ext cx="5389033" cy="3951288"/>
          </a:xfrm>
          <a:prstGeom prst="rect">
            <a:avLst/>
          </a:prstGeom>
        </p:spPr>
        <p:txBody>
          <a:bodyPr/>
          <a:lstStyle>
            <a:lvl1pPr>
              <a:defRPr sz="2965"/>
            </a:lvl1pPr>
            <a:lvl2pPr>
              <a:defRPr sz="2471"/>
            </a:lvl2pPr>
            <a:lvl3pPr>
              <a:defRPr sz="2224"/>
            </a:lvl3pPr>
            <a:lvl4pPr>
              <a:defRPr sz="1977"/>
            </a:lvl4pPr>
            <a:lvl5pPr>
              <a:defRPr sz="1977"/>
            </a:lvl5pPr>
            <a:lvl6pPr>
              <a:defRPr sz="1977"/>
            </a:lvl6pPr>
            <a:lvl7pPr>
              <a:defRPr sz="1977"/>
            </a:lvl7pPr>
            <a:lvl8pPr>
              <a:defRPr sz="1977"/>
            </a:lvl8pPr>
            <a:lvl9pPr>
              <a:defRPr sz="1977"/>
            </a:lvl9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9262533" y="6356352"/>
            <a:ext cx="2844800" cy="365126"/>
          </a:xfrm>
          <a:prstGeom prst="rect">
            <a:avLst/>
          </a:prstGeom>
        </p:spPr>
        <p:txBody>
          <a:bodyPr/>
          <a:lstStyle/>
          <a:p>
            <a:fld id="{690329F5-542D-9840-825F-A9A559834D5D}" type="slidenum">
              <a:rPr lang="en-US" smtClean="0"/>
              <a:t>‹#›</a:t>
            </a:fld>
            <a:endParaRPr lang="en-US" dirty="0"/>
          </a:p>
        </p:txBody>
      </p:sp>
    </p:spTree>
    <p:extLst>
      <p:ext uri="{BB962C8B-B14F-4D97-AF65-F5344CB8AC3E}">
        <p14:creationId xmlns:p14="http://schemas.microsoft.com/office/powerpoint/2010/main" val="670426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White theme-one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4485" y="632419"/>
            <a:ext cx="10972800" cy="1143000"/>
          </a:xfrm>
          <a:prstGeom prst="rect">
            <a:avLst/>
          </a:prstGeom>
        </p:spPr>
        <p:txBody>
          <a:bodyPr/>
          <a:lstStyle/>
          <a:p>
            <a:r>
              <a:rPr lang="en-US" dirty="0"/>
              <a:t>Click to edit headline</a:t>
            </a:r>
          </a:p>
        </p:txBody>
      </p:sp>
      <p:sp>
        <p:nvSpPr>
          <p:cNvPr id="3" name="Content Placeholder 2"/>
          <p:cNvSpPr>
            <a:spLocks noGrp="1"/>
          </p:cNvSpPr>
          <p:nvPr>
            <p:ph idx="1" hasCustomPrompt="1"/>
          </p:nvPr>
        </p:nvSpPr>
        <p:spPr>
          <a:xfrm>
            <a:off x="784485" y="1957980"/>
            <a:ext cx="10972800" cy="4525963"/>
          </a:xfrm>
          <a:prstGeom prst="rect">
            <a:avLst/>
          </a:prstGeom>
        </p:spPr>
        <p:txBody>
          <a:bodyPr/>
          <a:lstStyle/>
          <a:p>
            <a:pPr lvl="0"/>
            <a:r>
              <a:rPr lang="en-US" dirty="0"/>
              <a:t>Click to edit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62533" y="6356352"/>
            <a:ext cx="2844800" cy="365125"/>
          </a:xfrm>
          <a:prstGeom prst="rect">
            <a:avLst/>
          </a:prstGeom>
        </p:spPr>
        <p:txBody>
          <a:bodyPr/>
          <a:lstStyle/>
          <a:p>
            <a:fld id="{690329F5-542D-9840-825F-A9A559834D5D}" type="slidenum">
              <a:rPr lang="en-US" smtClean="0"/>
              <a:t>‹#›</a:t>
            </a:fld>
            <a:endParaRPr lang="en-US" dirty="0"/>
          </a:p>
        </p:txBody>
      </p:sp>
    </p:spTree>
    <p:extLst>
      <p:ext uri="{BB962C8B-B14F-4D97-AF65-F5344CB8AC3E}">
        <p14:creationId xmlns:p14="http://schemas.microsoft.com/office/powerpoint/2010/main" val="2554527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White theme-two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0384" y="274639"/>
            <a:ext cx="10972800" cy="1143000"/>
          </a:xfrm>
          <a:prstGeom prst="rect">
            <a:avLst/>
          </a:prstGeom>
        </p:spPr>
        <p:txBody>
          <a:bodyPr/>
          <a:lstStyle>
            <a:lvl1pPr>
              <a:defRPr/>
            </a:lvl1pPr>
          </a:lstStyle>
          <a:p>
            <a:r>
              <a:rPr lang="en-US" dirty="0"/>
              <a:t>Click to edit headline</a:t>
            </a:r>
          </a:p>
        </p:txBody>
      </p:sp>
      <p:sp>
        <p:nvSpPr>
          <p:cNvPr id="3" name="Text Placeholder 2"/>
          <p:cNvSpPr>
            <a:spLocks noGrp="1"/>
          </p:cNvSpPr>
          <p:nvPr>
            <p:ph type="body" idx="1" hasCustomPrompt="1"/>
          </p:nvPr>
        </p:nvSpPr>
        <p:spPr>
          <a:xfrm>
            <a:off x="800384"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1st column sub</a:t>
            </a:r>
          </a:p>
        </p:txBody>
      </p:sp>
      <p:sp>
        <p:nvSpPr>
          <p:cNvPr id="4" name="Content Placeholder 3"/>
          <p:cNvSpPr>
            <a:spLocks noGrp="1"/>
          </p:cNvSpPr>
          <p:nvPr>
            <p:ph sz="half" idx="2"/>
          </p:nvPr>
        </p:nvSpPr>
        <p:spPr>
          <a:xfrm>
            <a:off x="800384"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84154"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2nd column sub</a:t>
            </a:r>
          </a:p>
        </p:txBody>
      </p:sp>
      <p:sp>
        <p:nvSpPr>
          <p:cNvPr id="6" name="Content Placeholder 5"/>
          <p:cNvSpPr>
            <a:spLocks noGrp="1"/>
          </p:cNvSpPr>
          <p:nvPr>
            <p:ph sz="quarter" idx="4"/>
          </p:nvPr>
        </p:nvSpPr>
        <p:spPr>
          <a:xfrm>
            <a:off x="6384154"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9262533" y="6356352"/>
            <a:ext cx="2844800" cy="365125"/>
          </a:xfrm>
          <a:prstGeom prst="rect">
            <a:avLst/>
          </a:prstGeom>
        </p:spPr>
        <p:txBody>
          <a:bodyPr/>
          <a:lstStyle/>
          <a:p>
            <a:fld id="{690329F5-542D-9840-825F-A9A559834D5D}" type="slidenum">
              <a:rPr lang="en-US" smtClean="0"/>
              <a:t>‹#›</a:t>
            </a:fld>
            <a:endParaRPr lang="en-US" dirty="0"/>
          </a:p>
        </p:txBody>
      </p:sp>
    </p:spTree>
    <p:extLst>
      <p:ext uri="{BB962C8B-B14F-4D97-AF65-F5344CB8AC3E}">
        <p14:creationId xmlns:p14="http://schemas.microsoft.com/office/powerpoint/2010/main" val="3515989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White theme-one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4485" y="632419"/>
            <a:ext cx="10972800" cy="1143000"/>
          </a:xfrm>
          <a:prstGeom prst="rect">
            <a:avLst/>
          </a:prstGeom>
        </p:spPr>
        <p:txBody>
          <a:bodyPr/>
          <a:lstStyle/>
          <a:p>
            <a:r>
              <a:rPr lang="en-US" dirty="0"/>
              <a:t>Click to edit headline</a:t>
            </a:r>
          </a:p>
        </p:txBody>
      </p:sp>
      <p:sp>
        <p:nvSpPr>
          <p:cNvPr id="3" name="Content Placeholder 2"/>
          <p:cNvSpPr>
            <a:spLocks noGrp="1"/>
          </p:cNvSpPr>
          <p:nvPr>
            <p:ph idx="1" hasCustomPrompt="1"/>
          </p:nvPr>
        </p:nvSpPr>
        <p:spPr>
          <a:xfrm>
            <a:off x="784485" y="1957980"/>
            <a:ext cx="10972800" cy="4525963"/>
          </a:xfrm>
          <a:prstGeom prst="rect">
            <a:avLst/>
          </a:prstGeom>
        </p:spPr>
        <p:txBody>
          <a:bodyPr/>
          <a:lstStyle/>
          <a:p>
            <a:pPr lvl="0"/>
            <a:r>
              <a:rPr lang="en-US" dirty="0"/>
              <a:t>Click to edit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62533" y="6356352"/>
            <a:ext cx="2844800" cy="365125"/>
          </a:xfrm>
          <a:prstGeom prst="rect">
            <a:avLst/>
          </a:prstGeom>
        </p:spPr>
        <p:txBody>
          <a:bodyPr/>
          <a:lstStyle/>
          <a:p>
            <a:fld id="{690329F5-542D-9840-825F-A9A559834D5D}" type="slidenum">
              <a:rPr lang="en-US" smtClean="0"/>
              <a:t>‹#›</a:t>
            </a:fld>
            <a:endParaRPr lang="en-US" dirty="0"/>
          </a:p>
        </p:txBody>
      </p:sp>
    </p:spTree>
    <p:extLst>
      <p:ext uri="{BB962C8B-B14F-4D97-AF65-F5344CB8AC3E}">
        <p14:creationId xmlns:p14="http://schemas.microsoft.com/office/powerpoint/2010/main" val="3852113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White theme-two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0384" y="274639"/>
            <a:ext cx="10972800" cy="1143000"/>
          </a:xfrm>
          <a:prstGeom prst="rect">
            <a:avLst/>
          </a:prstGeom>
        </p:spPr>
        <p:txBody>
          <a:bodyPr/>
          <a:lstStyle>
            <a:lvl1pPr>
              <a:defRPr/>
            </a:lvl1pPr>
          </a:lstStyle>
          <a:p>
            <a:r>
              <a:rPr lang="en-US" dirty="0"/>
              <a:t>Click to edit headline</a:t>
            </a:r>
          </a:p>
        </p:txBody>
      </p:sp>
      <p:sp>
        <p:nvSpPr>
          <p:cNvPr id="3" name="Text Placeholder 2"/>
          <p:cNvSpPr>
            <a:spLocks noGrp="1"/>
          </p:cNvSpPr>
          <p:nvPr>
            <p:ph type="body" idx="1" hasCustomPrompt="1"/>
          </p:nvPr>
        </p:nvSpPr>
        <p:spPr>
          <a:xfrm>
            <a:off x="800384"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1st column sub</a:t>
            </a:r>
          </a:p>
        </p:txBody>
      </p:sp>
      <p:sp>
        <p:nvSpPr>
          <p:cNvPr id="4" name="Content Placeholder 3"/>
          <p:cNvSpPr>
            <a:spLocks noGrp="1"/>
          </p:cNvSpPr>
          <p:nvPr>
            <p:ph sz="half" idx="2"/>
          </p:nvPr>
        </p:nvSpPr>
        <p:spPr>
          <a:xfrm>
            <a:off x="800384"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84154"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2nd column sub</a:t>
            </a:r>
          </a:p>
        </p:txBody>
      </p:sp>
      <p:sp>
        <p:nvSpPr>
          <p:cNvPr id="6" name="Content Placeholder 5"/>
          <p:cNvSpPr>
            <a:spLocks noGrp="1"/>
          </p:cNvSpPr>
          <p:nvPr>
            <p:ph sz="quarter" idx="4"/>
          </p:nvPr>
        </p:nvSpPr>
        <p:spPr>
          <a:xfrm>
            <a:off x="6384154"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9262533" y="6356352"/>
            <a:ext cx="2844800" cy="365125"/>
          </a:xfrm>
          <a:prstGeom prst="rect">
            <a:avLst/>
          </a:prstGeom>
        </p:spPr>
        <p:txBody>
          <a:bodyPr/>
          <a:lstStyle/>
          <a:p>
            <a:fld id="{690329F5-542D-9840-825F-A9A559834D5D}" type="slidenum">
              <a:rPr lang="en-US" smtClean="0"/>
              <a:t>‹#›</a:t>
            </a:fld>
            <a:endParaRPr lang="en-US" dirty="0"/>
          </a:p>
        </p:txBody>
      </p:sp>
    </p:spTree>
    <p:extLst>
      <p:ext uri="{BB962C8B-B14F-4D97-AF65-F5344CB8AC3E}">
        <p14:creationId xmlns:p14="http://schemas.microsoft.com/office/powerpoint/2010/main" val="2295236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5C69886-BB26-4BDB-B68B-8CD4F0CC151F}" type="slidenum">
              <a:rPr lang="en-US" smtClean="0"/>
              <a:t>‹#›</a:t>
            </a:fld>
            <a:endParaRPr lang="en-US" dirty="0"/>
          </a:p>
        </p:txBody>
      </p:sp>
    </p:spTree>
    <p:extLst>
      <p:ext uri="{BB962C8B-B14F-4D97-AF65-F5344CB8AC3E}">
        <p14:creationId xmlns:p14="http://schemas.microsoft.com/office/powerpoint/2010/main" val="3867715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95C69886-BB26-4BDB-B68B-8CD4F0CC151F}" type="slidenum">
              <a:rPr lang="en-US" smtClean="0"/>
              <a:t>‹#›</a:t>
            </a:fld>
            <a:endParaRPr lang="en-US" dirty="0"/>
          </a:p>
        </p:txBody>
      </p:sp>
    </p:spTree>
    <p:extLst>
      <p:ext uri="{BB962C8B-B14F-4D97-AF65-F5344CB8AC3E}">
        <p14:creationId xmlns:p14="http://schemas.microsoft.com/office/powerpoint/2010/main" val="106532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187E55-9958-4821-A282-2A049F0BE2BB}" type="datetime1">
              <a:rPr lang="en-US" smtClean="0"/>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0ACD85-A1C9-4794-9F6B-D29840317F19}" type="slidenum">
              <a:rPr lang="en-US" smtClean="0"/>
              <a:t>‹#›</a:t>
            </a:fld>
            <a:endParaRPr lang="en-US" dirty="0"/>
          </a:p>
        </p:txBody>
      </p:sp>
    </p:spTree>
    <p:extLst>
      <p:ext uri="{BB962C8B-B14F-4D97-AF65-F5344CB8AC3E}">
        <p14:creationId xmlns:p14="http://schemas.microsoft.com/office/powerpoint/2010/main" val="3098547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314D30-5EDE-4276-A7D0-7261719B19D2}" type="datetime1">
              <a:rPr lang="en-US" smtClean="0"/>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0ACD85-A1C9-4794-9F6B-D29840317F19}" type="slidenum">
              <a:rPr lang="en-US" smtClean="0"/>
              <a:t>‹#›</a:t>
            </a:fld>
            <a:endParaRPr lang="en-US" dirty="0"/>
          </a:p>
        </p:txBody>
      </p:sp>
    </p:spTree>
    <p:extLst>
      <p:ext uri="{BB962C8B-B14F-4D97-AF65-F5344CB8AC3E}">
        <p14:creationId xmlns:p14="http://schemas.microsoft.com/office/powerpoint/2010/main" val="383922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4BAD25-629E-424B-9265-2324F7FACF1D}" type="datetime1">
              <a:rPr lang="en-US" smtClean="0"/>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0ACD85-A1C9-4794-9F6B-D29840317F19}" type="slidenum">
              <a:rPr lang="en-US" smtClean="0"/>
              <a:t>‹#›</a:t>
            </a:fld>
            <a:endParaRPr lang="en-US" dirty="0"/>
          </a:p>
        </p:txBody>
      </p:sp>
    </p:spTree>
    <p:extLst>
      <p:ext uri="{BB962C8B-B14F-4D97-AF65-F5344CB8AC3E}">
        <p14:creationId xmlns:p14="http://schemas.microsoft.com/office/powerpoint/2010/main" val="919819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980996-C27A-412C-B454-BE7C32C819FE}" type="datetime1">
              <a:rPr lang="en-US" smtClean="0"/>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0ACD85-A1C9-4794-9F6B-D29840317F19}" type="slidenum">
              <a:rPr lang="en-US" smtClean="0"/>
              <a:t>‹#›</a:t>
            </a:fld>
            <a:endParaRPr lang="en-US" dirty="0"/>
          </a:p>
        </p:txBody>
      </p:sp>
    </p:spTree>
    <p:extLst>
      <p:ext uri="{BB962C8B-B14F-4D97-AF65-F5344CB8AC3E}">
        <p14:creationId xmlns:p14="http://schemas.microsoft.com/office/powerpoint/2010/main" val="632593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B15B0C-9B1B-4F12-952D-D313E0DD512B}" type="datetime1">
              <a:rPr lang="en-US" smtClean="0"/>
              <a:t>4/6/2020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0ACD85-A1C9-4794-9F6B-D29840317F19}" type="slidenum">
              <a:rPr lang="en-US" smtClean="0"/>
              <a:t>‹#›</a:t>
            </a:fld>
            <a:endParaRPr lang="en-US" dirty="0"/>
          </a:p>
        </p:txBody>
      </p:sp>
    </p:spTree>
    <p:extLst>
      <p:ext uri="{BB962C8B-B14F-4D97-AF65-F5344CB8AC3E}">
        <p14:creationId xmlns:p14="http://schemas.microsoft.com/office/powerpoint/2010/main" val="10794362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4.emf"/></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Picture 6" descr="vcu-ppt-footer-cover.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33474"/>
            <a:ext cx="12192000" cy="1724525"/>
          </a:xfrm>
          <a:prstGeom prst="rect">
            <a:avLst/>
          </a:prstGeom>
        </p:spPr>
      </p:pic>
      <p:pic>
        <p:nvPicPr>
          <p:cNvPr id="3" name="Picture 2" descr="vcu_brand_mark_rgb.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311" y="5719985"/>
            <a:ext cx="2330179" cy="686409"/>
          </a:xfrm>
          <a:prstGeom prst="rect">
            <a:avLst/>
          </a:prstGeom>
        </p:spPr>
      </p:pic>
    </p:spTree>
    <p:extLst>
      <p:ext uri="{BB962C8B-B14F-4D97-AF65-F5344CB8AC3E}">
        <p14:creationId xmlns:p14="http://schemas.microsoft.com/office/powerpoint/2010/main" val="658337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sldNum="0"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0329B-1A51-48EA-9B22-48C93C6BD3C2}" type="datetime1">
              <a:rPr lang="en-US" smtClean="0"/>
              <a:t>4/6/2020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ACD85-A1C9-4794-9F6B-D29840317F19}" type="slidenum">
              <a:rPr lang="en-US" smtClean="0"/>
              <a:t>‹#›</a:t>
            </a:fld>
            <a:endParaRPr lang="en-US" dirty="0"/>
          </a:p>
        </p:txBody>
      </p:sp>
    </p:spTree>
    <p:extLst>
      <p:ext uri="{BB962C8B-B14F-4D97-AF65-F5344CB8AC3E}">
        <p14:creationId xmlns:p14="http://schemas.microsoft.com/office/powerpoint/2010/main" val="55839302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85"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BA00"/>
        </a:solidFill>
        <a:effectLst/>
      </p:bgPr>
    </p:bg>
    <p:spTree>
      <p:nvGrpSpPr>
        <p:cNvPr id="1" name=""/>
        <p:cNvGrpSpPr/>
        <p:nvPr/>
      </p:nvGrpSpPr>
      <p:grpSpPr>
        <a:xfrm>
          <a:off x="0" y="0"/>
          <a:ext cx="0" cy="0"/>
          <a:chOff x="0" y="0"/>
          <a:chExt cx="0" cy="0"/>
        </a:xfrm>
      </p:grpSpPr>
      <p:pic>
        <p:nvPicPr>
          <p:cNvPr id="7" name="Picture 6" descr="vcu-ppt-cover.eps"/>
          <p:cNvPicPr>
            <a:picLocks noChangeAspect="1"/>
          </p:cNvPicPr>
          <p:nvPr userDrawn="1"/>
        </p:nvPicPr>
        <p:blipFill rotWithShape="1">
          <a:blip r:embed="rId3">
            <a:extLst>
              <a:ext uri="{28A0092B-C50C-407E-A947-70E740481C1C}">
                <a14:useLocalDpi xmlns:a14="http://schemas.microsoft.com/office/drawing/2010/main" val="0"/>
              </a:ext>
            </a:extLst>
          </a:blip>
          <a:srcRect r="74722"/>
          <a:stretch/>
        </p:blipFill>
        <p:spPr>
          <a:xfrm>
            <a:off x="0" y="0"/>
            <a:ext cx="3081867" cy="6858000"/>
          </a:xfrm>
          <a:prstGeom prst="rect">
            <a:avLst/>
          </a:prstGeom>
        </p:spPr>
      </p:pic>
    </p:spTree>
    <p:extLst>
      <p:ext uri="{BB962C8B-B14F-4D97-AF65-F5344CB8AC3E}">
        <p14:creationId xmlns:p14="http://schemas.microsoft.com/office/powerpoint/2010/main" val="2688212710"/>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564807" rtl="0" eaLnBrk="1" latinLnBrk="0" hangingPunct="1">
        <a:spcBef>
          <a:spcPct val="0"/>
        </a:spcBef>
        <a:buNone/>
        <a:defRPr sz="4941" b="1" kern="1200">
          <a:solidFill>
            <a:srgbClr val="FFFFFF"/>
          </a:solidFill>
          <a:latin typeface="+mj-lt"/>
          <a:ea typeface="+mj-ea"/>
          <a:cs typeface="+mj-cs"/>
        </a:defRPr>
      </a:lvl1pPr>
    </p:titleStyle>
    <p:bodyStyle>
      <a:lvl1pPr marL="423605" indent="-423605" algn="l" defTabSz="564807" rtl="0" eaLnBrk="1" latinLnBrk="0" hangingPunct="1">
        <a:spcBef>
          <a:spcPct val="20000"/>
        </a:spcBef>
        <a:buFont typeface="Arial"/>
        <a:buChar char="•"/>
        <a:defRPr sz="3459" kern="1200">
          <a:solidFill>
            <a:schemeClr val="tx1"/>
          </a:solidFill>
          <a:latin typeface="+mn-lt"/>
          <a:ea typeface="+mn-ea"/>
          <a:cs typeface="+mn-cs"/>
        </a:defRPr>
      </a:lvl1pPr>
      <a:lvl2pPr marL="917811" indent="-353004" algn="l" defTabSz="564807" rtl="0" eaLnBrk="1" latinLnBrk="0" hangingPunct="1">
        <a:spcBef>
          <a:spcPct val="20000"/>
        </a:spcBef>
        <a:buFont typeface="Arial"/>
        <a:buChar char="–"/>
        <a:defRPr sz="2965" kern="1200">
          <a:solidFill>
            <a:schemeClr val="tx1"/>
          </a:solidFill>
          <a:latin typeface="+mn-lt"/>
          <a:ea typeface="+mn-ea"/>
          <a:cs typeface="+mn-cs"/>
        </a:defRPr>
      </a:lvl2pPr>
      <a:lvl3pPr marL="1412016" indent="-282403" algn="l" defTabSz="564807" rtl="0" eaLnBrk="1" latinLnBrk="0" hangingPunct="1">
        <a:spcBef>
          <a:spcPct val="20000"/>
        </a:spcBef>
        <a:buFont typeface="Arial"/>
        <a:buChar char="•"/>
        <a:defRPr sz="2471" kern="1200">
          <a:solidFill>
            <a:schemeClr val="tx1"/>
          </a:solidFill>
          <a:latin typeface="+mn-lt"/>
          <a:ea typeface="+mn-ea"/>
          <a:cs typeface="+mn-cs"/>
        </a:defRPr>
      </a:lvl3pPr>
      <a:lvl4pPr marL="1976823" indent="-282403" algn="l" defTabSz="564807" rtl="0" eaLnBrk="1" latinLnBrk="0" hangingPunct="1">
        <a:spcBef>
          <a:spcPct val="20000"/>
        </a:spcBef>
        <a:buFont typeface="Arial"/>
        <a:buChar char="–"/>
        <a:defRPr sz="2224" kern="1200">
          <a:solidFill>
            <a:schemeClr val="tx1"/>
          </a:solidFill>
          <a:latin typeface="+mn-lt"/>
          <a:ea typeface="+mn-ea"/>
          <a:cs typeface="+mn-cs"/>
        </a:defRPr>
      </a:lvl4pPr>
      <a:lvl5pPr marL="2541630" indent="-282403" algn="l" defTabSz="564807" rtl="0" eaLnBrk="1" latinLnBrk="0" hangingPunct="1">
        <a:spcBef>
          <a:spcPct val="20000"/>
        </a:spcBef>
        <a:buFont typeface="Arial"/>
        <a:buChar char="»"/>
        <a:defRPr sz="2224" kern="1200">
          <a:solidFill>
            <a:schemeClr val="tx1"/>
          </a:solidFill>
          <a:latin typeface="+mn-lt"/>
          <a:ea typeface="+mn-ea"/>
          <a:cs typeface="+mn-cs"/>
        </a:defRPr>
      </a:lvl5pPr>
      <a:lvl6pPr marL="3106436" indent="-282403" algn="l" defTabSz="564807" rtl="0" eaLnBrk="1" latinLnBrk="0" hangingPunct="1">
        <a:spcBef>
          <a:spcPct val="20000"/>
        </a:spcBef>
        <a:buFont typeface="Arial"/>
        <a:buChar char="•"/>
        <a:defRPr sz="2471" kern="1200">
          <a:solidFill>
            <a:schemeClr val="tx1"/>
          </a:solidFill>
          <a:latin typeface="+mn-lt"/>
          <a:ea typeface="+mn-ea"/>
          <a:cs typeface="+mn-cs"/>
        </a:defRPr>
      </a:lvl6pPr>
      <a:lvl7pPr marL="3671243" indent="-282403" algn="l" defTabSz="564807" rtl="0" eaLnBrk="1" latinLnBrk="0" hangingPunct="1">
        <a:spcBef>
          <a:spcPct val="20000"/>
        </a:spcBef>
        <a:buFont typeface="Arial"/>
        <a:buChar char="•"/>
        <a:defRPr sz="2471" kern="1200">
          <a:solidFill>
            <a:schemeClr val="tx1"/>
          </a:solidFill>
          <a:latin typeface="+mn-lt"/>
          <a:ea typeface="+mn-ea"/>
          <a:cs typeface="+mn-cs"/>
        </a:defRPr>
      </a:lvl7pPr>
      <a:lvl8pPr marL="4236049" indent="-282403" algn="l" defTabSz="564807" rtl="0" eaLnBrk="1" latinLnBrk="0" hangingPunct="1">
        <a:spcBef>
          <a:spcPct val="20000"/>
        </a:spcBef>
        <a:buFont typeface="Arial"/>
        <a:buChar char="•"/>
        <a:defRPr sz="2471" kern="1200">
          <a:solidFill>
            <a:schemeClr val="tx1"/>
          </a:solidFill>
          <a:latin typeface="+mn-lt"/>
          <a:ea typeface="+mn-ea"/>
          <a:cs typeface="+mn-cs"/>
        </a:defRPr>
      </a:lvl8pPr>
      <a:lvl9pPr marL="4800856" indent="-282403" algn="l" defTabSz="564807" rtl="0" eaLnBrk="1" latinLnBrk="0" hangingPunct="1">
        <a:spcBef>
          <a:spcPct val="20000"/>
        </a:spcBef>
        <a:buFont typeface="Arial"/>
        <a:buChar char="•"/>
        <a:defRPr sz="2471" kern="1200">
          <a:solidFill>
            <a:schemeClr val="tx1"/>
          </a:solidFill>
          <a:latin typeface="+mn-lt"/>
          <a:ea typeface="+mn-ea"/>
          <a:cs typeface="+mn-cs"/>
        </a:defRPr>
      </a:lvl9pPr>
    </p:bodyStyle>
    <p:otherStyle>
      <a:defPPr>
        <a:defRPr lang="en-US"/>
      </a:defPPr>
      <a:lvl1pPr marL="0" algn="l" defTabSz="564807" rtl="0" eaLnBrk="1" latinLnBrk="0" hangingPunct="1">
        <a:defRPr sz="2224" kern="1200">
          <a:solidFill>
            <a:schemeClr val="tx1"/>
          </a:solidFill>
          <a:latin typeface="+mn-lt"/>
          <a:ea typeface="+mn-ea"/>
          <a:cs typeface="+mn-cs"/>
        </a:defRPr>
      </a:lvl1pPr>
      <a:lvl2pPr marL="564807" algn="l" defTabSz="564807" rtl="0" eaLnBrk="1" latinLnBrk="0" hangingPunct="1">
        <a:defRPr sz="2224" kern="1200">
          <a:solidFill>
            <a:schemeClr val="tx1"/>
          </a:solidFill>
          <a:latin typeface="+mn-lt"/>
          <a:ea typeface="+mn-ea"/>
          <a:cs typeface="+mn-cs"/>
        </a:defRPr>
      </a:lvl2pPr>
      <a:lvl3pPr marL="1129613" algn="l" defTabSz="564807" rtl="0" eaLnBrk="1" latinLnBrk="0" hangingPunct="1">
        <a:defRPr sz="2224" kern="1200">
          <a:solidFill>
            <a:schemeClr val="tx1"/>
          </a:solidFill>
          <a:latin typeface="+mn-lt"/>
          <a:ea typeface="+mn-ea"/>
          <a:cs typeface="+mn-cs"/>
        </a:defRPr>
      </a:lvl3pPr>
      <a:lvl4pPr marL="1694420" algn="l" defTabSz="564807" rtl="0" eaLnBrk="1" latinLnBrk="0" hangingPunct="1">
        <a:defRPr sz="2224" kern="1200">
          <a:solidFill>
            <a:schemeClr val="tx1"/>
          </a:solidFill>
          <a:latin typeface="+mn-lt"/>
          <a:ea typeface="+mn-ea"/>
          <a:cs typeface="+mn-cs"/>
        </a:defRPr>
      </a:lvl4pPr>
      <a:lvl5pPr marL="2259226" algn="l" defTabSz="564807" rtl="0" eaLnBrk="1" latinLnBrk="0" hangingPunct="1">
        <a:defRPr sz="2224" kern="1200">
          <a:solidFill>
            <a:schemeClr val="tx1"/>
          </a:solidFill>
          <a:latin typeface="+mn-lt"/>
          <a:ea typeface="+mn-ea"/>
          <a:cs typeface="+mn-cs"/>
        </a:defRPr>
      </a:lvl5pPr>
      <a:lvl6pPr marL="2824033" algn="l" defTabSz="564807" rtl="0" eaLnBrk="1" latinLnBrk="0" hangingPunct="1">
        <a:defRPr sz="2224" kern="1200">
          <a:solidFill>
            <a:schemeClr val="tx1"/>
          </a:solidFill>
          <a:latin typeface="+mn-lt"/>
          <a:ea typeface="+mn-ea"/>
          <a:cs typeface="+mn-cs"/>
        </a:defRPr>
      </a:lvl6pPr>
      <a:lvl7pPr marL="3388840" algn="l" defTabSz="564807" rtl="0" eaLnBrk="1" latinLnBrk="0" hangingPunct="1">
        <a:defRPr sz="2224" kern="1200">
          <a:solidFill>
            <a:schemeClr val="tx1"/>
          </a:solidFill>
          <a:latin typeface="+mn-lt"/>
          <a:ea typeface="+mn-ea"/>
          <a:cs typeface="+mn-cs"/>
        </a:defRPr>
      </a:lvl7pPr>
      <a:lvl8pPr marL="3953646" algn="l" defTabSz="564807" rtl="0" eaLnBrk="1" latinLnBrk="0" hangingPunct="1">
        <a:defRPr sz="2224" kern="1200">
          <a:solidFill>
            <a:schemeClr val="tx1"/>
          </a:solidFill>
          <a:latin typeface="+mn-lt"/>
          <a:ea typeface="+mn-ea"/>
          <a:cs typeface="+mn-cs"/>
        </a:defRPr>
      </a:lvl8pPr>
      <a:lvl9pPr marL="4518453" algn="l" defTabSz="564807" rtl="0" eaLnBrk="1" latinLnBrk="0" hangingPunct="1">
        <a:defRPr sz="222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vcu-ppt-footer-gray.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989430"/>
            <a:ext cx="6536267" cy="880534"/>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1571573312"/>
      </p:ext>
    </p:extLst>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a:lvl1pPr algn="l" defTabSz="564807" rtl="0" eaLnBrk="1" latinLnBrk="0" hangingPunct="1">
        <a:spcBef>
          <a:spcPct val="0"/>
        </a:spcBef>
        <a:buNone/>
        <a:defRPr sz="4941" kern="1200">
          <a:solidFill>
            <a:schemeClr val="tx1">
              <a:lumMod val="65000"/>
              <a:lumOff val="35000"/>
            </a:schemeClr>
          </a:solidFill>
          <a:latin typeface="+mj-lt"/>
          <a:ea typeface="+mj-ea"/>
          <a:cs typeface="+mj-cs"/>
        </a:defRPr>
      </a:lvl1pPr>
    </p:titleStyle>
    <p:bodyStyle>
      <a:lvl1pPr marL="423605" indent="-423605" algn="l" defTabSz="564807" rtl="0" eaLnBrk="1" latinLnBrk="0" hangingPunct="1">
        <a:spcBef>
          <a:spcPct val="20000"/>
        </a:spcBef>
        <a:buFont typeface="Arial"/>
        <a:buChar char="•"/>
        <a:defRPr sz="3459" kern="1200">
          <a:solidFill>
            <a:schemeClr val="tx1">
              <a:lumMod val="65000"/>
              <a:lumOff val="35000"/>
            </a:schemeClr>
          </a:solidFill>
          <a:latin typeface="+mn-lt"/>
          <a:ea typeface="+mn-ea"/>
          <a:cs typeface="+mn-cs"/>
        </a:defRPr>
      </a:lvl1pPr>
      <a:lvl2pPr marL="917811" indent="-353004" algn="l" defTabSz="564807" rtl="0" eaLnBrk="1" latinLnBrk="0" hangingPunct="1">
        <a:spcBef>
          <a:spcPct val="20000"/>
        </a:spcBef>
        <a:buFont typeface="Arial"/>
        <a:buChar char="–"/>
        <a:defRPr sz="2965" kern="1200">
          <a:solidFill>
            <a:schemeClr val="tx1">
              <a:lumMod val="65000"/>
              <a:lumOff val="35000"/>
            </a:schemeClr>
          </a:solidFill>
          <a:latin typeface="+mn-lt"/>
          <a:ea typeface="+mn-ea"/>
          <a:cs typeface="+mn-cs"/>
        </a:defRPr>
      </a:lvl2pPr>
      <a:lvl3pPr marL="1412016" indent="-282403" algn="l" defTabSz="564807" rtl="0" eaLnBrk="1" latinLnBrk="0" hangingPunct="1">
        <a:spcBef>
          <a:spcPct val="20000"/>
        </a:spcBef>
        <a:buFont typeface="Arial"/>
        <a:buChar char="•"/>
        <a:defRPr sz="2471" kern="1200">
          <a:solidFill>
            <a:schemeClr val="tx1">
              <a:lumMod val="65000"/>
              <a:lumOff val="35000"/>
            </a:schemeClr>
          </a:solidFill>
          <a:latin typeface="+mn-lt"/>
          <a:ea typeface="+mn-ea"/>
          <a:cs typeface="+mn-cs"/>
        </a:defRPr>
      </a:lvl3pPr>
      <a:lvl4pPr marL="1976823" indent="-282403" algn="l" defTabSz="564807" rtl="0" eaLnBrk="1" latinLnBrk="0" hangingPunct="1">
        <a:spcBef>
          <a:spcPct val="20000"/>
        </a:spcBef>
        <a:buFont typeface="Arial"/>
        <a:buChar char="–"/>
        <a:defRPr sz="2224" kern="1200">
          <a:solidFill>
            <a:schemeClr val="tx1">
              <a:lumMod val="65000"/>
              <a:lumOff val="35000"/>
            </a:schemeClr>
          </a:solidFill>
          <a:latin typeface="+mn-lt"/>
          <a:ea typeface="+mn-ea"/>
          <a:cs typeface="+mn-cs"/>
        </a:defRPr>
      </a:lvl4pPr>
      <a:lvl5pPr marL="2541630" indent="-282403" algn="l" defTabSz="564807" rtl="0" eaLnBrk="1" latinLnBrk="0" hangingPunct="1">
        <a:spcBef>
          <a:spcPct val="20000"/>
        </a:spcBef>
        <a:buFont typeface="Arial"/>
        <a:buChar char="»"/>
        <a:defRPr sz="2224" kern="1200">
          <a:solidFill>
            <a:schemeClr val="tx1">
              <a:lumMod val="65000"/>
              <a:lumOff val="35000"/>
            </a:schemeClr>
          </a:solidFill>
          <a:latin typeface="+mn-lt"/>
          <a:ea typeface="+mn-ea"/>
          <a:cs typeface="+mn-cs"/>
        </a:defRPr>
      </a:lvl5pPr>
      <a:lvl6pPr marL="3106436" indent="-282403" algn="l" defTabSz="564807" rtl="0" eaLnBrk="1" latinLnBrk="0" hangingPunct="1">
        <a:spcBef>
          <a:spcPct val="20000"/>
        </a:spcBef>
        <a:buFont typeface="Arial"/>
        <a:buChar char="•"/>
        <a:defRPr sz="2471" kern="1200">
          <a:solidFill>
            <a:schemeClr val="tx1"/>
          </a:solidFill>
          <a:latin typeface="+mn-lt"/>
          <a:ea typeface="+mn-ea"/>
          <a:cs typeface="+mn-cs"/>
        </a:defRPr>
      </a:lvl6pPr>
      <a:lvl7pPr marL="3671243" indent="-282403" algn="l" defTabSz="564807" rtl="0" eaLnBrk="1" latinLnBrk="0" hangingPunct="1">
        <a:spcBef>
          <a:spcPct val="20000"/>
        </a:spcBef>
        <a:buFont typeface="Arial"/>
        <a:buChar char="•"/>
        <a:defRPr sz="2471" kern="1200">
          <a:solidFill>
            <a:schemeClr val="tx1"/>
          </a:solidFill>
          <a:latin typeface="+mn-lt"/>
          <a:ea typeface="+mn-ea"/>
          <a:cs typeface="+mn-cs"/>
        </a:defRPr>
      </a:lvl7pPr>
      <a:lvl8pPr marL="4236049" indent="-282403" algn="l" defTabSz="564807" rtl="0" eaLnBrk="1" latinLnBrk="0" hangingPunct="1">
        <a:spcBef>
          <a:spcPct val="20000"/>
        </a:spcBef>
        <a:buFont typeface="Arial"/>
        <a:buChar char="•"/>
        <a:defRPr sz="2471" kern="1200">
          <a:solidFill>
            <a:schemeClr val="tx1"/>
          </a:solidFill>
          <a:latin typeface="+mn-lt"/>
          <a:ea typeface="+mn-ea"/>
          <a:cs typeface="+mn-cs"/>
        </a:defRPr>
      </a:lvl8pPr>
      <a:lvl9pPr marL="4800856" indent="-282403" algn="l" defTabSz="564807" rtl="0" eaLnBrk="1" latinLnBrk="0" hangingPunct="1">
        <a:spcBef>
          <a:spcPct val="20000"/>
        </a:spcBef>
        <a:buFont typeface="Arial"/>
        <a:buChar char="•"/>
        <a:defRPr sz="2471" kern="1200">
          <a:solidFill>
            <a:schemeClr val="tx1"/>
          </a:solidFill>
          <a:latin typeface="+mn-lt"/>
          <a:ea typeface="+mn-ea"/>
          <a:cs typeface="+mn-cs"/>
        </a:defRPr>
      </a:lvl9pPr>
    </p:bodyStyle>
    <p:otherStyle>
      <a:defPPr>
        <a:defRPr lang="en-US"/>
      </a:defPPr>
      <a:lvl1pPr marL="0" algn="l" defTabSz="564807" rtl="0" eaLnBrk="1" latinLnBrk="0" hangingPunct="1">
        <a:defRPr sz="2224" kern="1200">
          <a:solidFill>
            <a:schemeClr val="tx1"/>
          </a:solidFill>
          <a:latin typeface="+mn-lt"/>
          <a:ea typeface="+mn-ea"/>
          <a:cs typeface="+mn-cs"/>
        </a:defRPr>
      </a:lvl1pPr>
      <a:lvl2pPr marL="564807" algn="l" defTabSz="564807" rtl="0" eaLnBrk="1" latinLnBrk="0" hangingPunct="1">
        <a:defRPr sz="2224" kern="1200">
          <a:solidFill>
            <a:schemeClr val="tx1"/>
          </a:solidFill>
          <a:latin typeface="+mn-lt"/>
          <a:ea typeface="+mn-ea"/>
          <a:cs typeface="+mn-cs"/>
        </a:defRPr>
      </a:lvl2pPr>
      <a:lvl3pPr marL="1129613" algn="l" defTabSz="564807" rtl="0" eaLnBrk="1" latinLnBrk="0" hangingPunct="1">
        <a:defRPr sz="2224" kern="1200">
          <a:solidFill>
            <a:schemeClr val="tx1"/>
          </a:solidFill>
          <a:latin typeface="+mn-lt"/>
          <a:ea typeface="+mn-ea"/>
          <a:cs typeface="+mn-cs"/>
        </a:defRPr>
      </a:lvl3pPr>
      <a:lvl4pPr marL="1694420" algn="l" defTabSz="564807" rtl="0" eaLnBrk="1" latinLnBrk="0" hangingPunct="1">
        <a:defRPr sz="2224" kern="1200">
          <a:solidFill>
            <a:schemeClr val="tx1"/>
          </a:solidFill>
          <a:latin typeface="+mn-lt"/>
          <a:ea typeface="+mn-ea"/>
          <a:cs typeface="+mn-cs"/>
        </a:defRPr>
      </a:lvl4pPr>
      <a:lvl5pPr marL="2259226" algn="l" defTabSz="564807" rtl="0" eaLnBrk="1" latinLnBrk="0" hangingPunct="1">
        <a:defRPr sz="2224" kern="1200">
          <a:solidFill>
            <a:schemeClr val="tx1"/>
          </a:solidFill>
          <a:latin typeface="+mn-lt"/>
          <a:ea typeface="+mn-ea"/>
          <a:cs typeface="+mn-cs"/>
        </a:defRPr>
      </a:lvl5pPr>
      <a:lvl6pPr marL="2824033" algn="l" defTabSz="564807" rtl="0" eaLnBrk="1" latinLnBrk="0" hangingPunct="1">
        <a:defRPr sz="2224" kern="1200">
          <a:solidFill>
            <a:schemeClr val="tx1"/>
          </a:solidFill>
          <a:latin typeface="+mn-lt"/>
          <a:ea typeface="+mn-ea"/>
          <a:cs typeface="+mn-cs"/>
        </a:defRPr>
      </a:lvl6pPr>
      <a:lvl7pPr marL="3388840" algn="l" defTabSz="564807" rtl="0" eaLnBrk="1" latinLnBrk="0" hangingPunct="1">
        <a:defRPr sz="2224" kern="1200">
          <a:solidFill>
            <a:schemeClr val="tx1"/>
          </a:solidFill>
          <a:latin typeface="+mn-lt"/>
          <a:ea typeface="+mn-ea"/>
          <a:cs typeface="+mn-cs"/>
        </a:defRPr>
      </a:lvl7pPr>
      <a:lvl8pPr marL="3953646" algn="l" defTabSz="564807" rtl="0" eaLnBrk="1" latinLnBrk="0" hangingPunct="1">
        <a:defRPr sz="2224" kern="1200">
          <a:solidFill>
            <a:schemeClr val="tx1"/>
          </a:solidFill>
          <a:latin typeface="+mn-lt"/>
          <a:ea typeface="+mn-ea"/>
          <a:cs typeface="+mn-cs"/>
        </a:defRPr>
      </a:lvl8pPr>
      <a:lvl9pPr marL="4518453" algn="l" defTabSz="564807" rtl="0" eaLnBrk="1" latinLnBrk="0" hangingPunct="1">
        <a:defRPr sz="222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vcu-ppt-footer-gray.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989431"/>
            <a:ext cx="6536267" cy="880533"/>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3501978138"/>
      </p:ext>
    </p:extLst>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l" defTabSz="609585" rtl="0" eaLnBrk="1" latinLnBrk="0" hangingPunct="1">
        <a:spcBef>
          <a:spcPct val="0"/>
        </a:spcBef>
        <a:buNone/>
        <a:defRPr sz="5333" kern="1200">
          <a:solidFill>
            <a:schemeClr val="tx1">
              <a:lumMod val="65000"/>
              <a:lumOff val="35000"/>
            </a:schemeClr>
          </a:solidFill>
          <a:latin typeface="+mj-lt"/>
          <a:ea typeface="+mj-ea"/>
          <a:cs typeface="+mj-cs"/>
        </a:defRPr>
      </a:lvl1pPr>
    </p:titleStyle>
    <p:bodyStyle>
      <a:lvl1pPr marL="457189" indent="-457189" algn="l" defTabSz="609585" rtl="0" eaLnBrk="1" latinLnBrk="0" hangingPunct="1">
        <a:spcBef>
          <a:spcPct val="20000"/>
        </a:spcBef>
        <a:buFont typeface="Arial"/>
        <a:buChar char="•"/>
        <a:defRPr sz="3733" kern="1200">
          <a:solidFill>
            <a:schemeClr val="tx1">
              <a:lumMod val="65000"/>
              <a:lumOff val="35000"/>
            </a:schemeClr>
          </a:solidFill>
          <a:latin typeface="+mn-lt"/>
          <a:ea typeface="+mn-ea"/>
          <a:cs typeface="+mn-cs"/>
        </a:defRPr>
      </a:lvl1pPr>
      <a:lvl2pPr marL="990575" indent="-380990" algn="l" defTabSz="609585"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2pPr>
      <a:lvl3pPr marL="1523962" indent="-304792" algn="l" defTabSz="609585"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3pPr>
      <a:lvl4pPr marL="2133547" indent="-304792" algn="l" defTabSz="609585"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vcu-ppt-footer-gray.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89431"/>
            <a:ext cx="6536267" cy="880533"/>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1563047909"/>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l" defTabSz="609585" rtl="0" eaLnBrk="1" latinLnBrk="0" hangingPunct="1">
        <a:spcBef>
          <a:spcPct val="0"/>
        </a:spcBef>
        <a:buNone/>
        <a:defRPr sz="5333" kern="1200">
          <a:solidFill>
            <a:schemeClr val="tx1">
              <a:lumMod val="65000"/>
              <a:lumOff val="35000"/>
            </a:schemeClr>
          </a:solidFill>
          <a:latin typeface="+mj-lt"/>
          <a:ea typeface="+mj-ea"/>
          <a:cs typeface="+mj-cs"/>
        </a:defRPr>
      </a:lvl1pPr>
    </p:titleStyle>
    <p:bodyStyle>
      <a:lvl1pPr marL="457189" indent="-457189" algn="l" defTabSz="609585" rtl="0" eaLnBrk="1" latinLnBrk="0" hangingPunct="1">
        <a:spcBef>
          <a:spcPct val="20000"/>
        </a:spcBef>
        <a:buFont typeface="Arial"/>
        <a:buChar char="•"/>
        <a:defRPr sz="3733" kern="1200">
          <a:solidFill>
            <a:schemeClr val="tx1">
              <a:lumMod val="65000"/>
              <a:lumOff val="35000"/>
            </a:schemeClr>
          </a:solidFill>
          <a:latin typeface="+mn-lt"/>
          <a:ea typeface="+mn-ea"/>
          <a:cs typeface="+mn-cs"/>
        </a:defRPr>
      </a:lvl1pPr>
      <a:lvl2pPr marL="990575" indent="-380990" algn="l" defTabSz="609585"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2pPr>
      <a:lvl3pPr marL="1523962" indent="-304792" algn="l" defTabSz="609585"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3pPr>
      <a:lvl4pPr marL="2133547" indent="-304792" algn="l" defTabSz="609585"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6.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hyperlink" Target="https://president.vcu.edu/board/open-comment-portal/"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hyperlink" Target="https://president.vcu.edu/board/meetings/"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hyperlink" Target="https://president.vcu.edu/board/open-comment-portal/"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0.xml"/><Relationship Id="rId7" Type="http://schemas.openxmlformats.org/officeDocument/2006/relationships/hyperlink" Target="https://mytuition.vcu.edu/faq/"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president.vcu.edu/board/" TargetMode="External"/><Relationship Id="rId5" Type="http://schemas.openxmlformats.org/officeDocument/2006/relationships/hyperlink" Target="https://accounting.vcu.edu/tuition/"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6761" y="1033670"/>
            <a:ext cx="11678478" cy="3369365"/>
          </a:xfrm>
        </p:spPr>
        <p:txBody>
          <a:bodyPr/>
          <a:lstStyle/>
          <a:p>
            <a:pPr lvl="0">
              <a:lnSpc>
                <a:spcPct val="150000"/>
              </a:lnSpc>
              <a:spcBef>
                <a:spcPts val="0"/>
              </a:spcBef>
            </a:pPr>
            <a:r>
              <a:rPr lang="en-US" sz="4800" dirty="0">
                <a:solidFill>
                  <a:srgbClr val="FFC000"/>
                </a:solidFill>
                <a:latin typeface="Arial" panose="020B0604020202020204" pitchFamily="34" charset="0"/>
                <a:ea typeface="+mn-ea"/>
                <a:cs typeface="Arial" panose="020B0604020202020204" pitchFamily="34" charset="0"/>
              </a:rPr>
              <a:t>FY2020-2021 Budget Proposal</a:t>
            </a:r>
            <a:br>
              <a:rPr lang="en-US" sz="4800" dirty="0">
                <a:solidFill>
                  <a:srgbClr val="FFC000"/>
                </a:solidFill>
                <a:latin typeface="Arial" panose="020B0604020202020204" pitchFamily="34" charset="0"/>
                <a:ea typeface="+mn-ea"/>
                <a:cs typeface="Arial" panose="020B0604020202020204" pitchFamily="34" charset="0"/>
              </a:rPr>
            </a:br>
            <a:r>
              <a:rPr lang="en-US" sz="4800" dirty="0">
                <a:solidFill>
                  <a:srgbClr val="FFC000"/>
                </a:solidFill>
                <a:latin typeface="Arial" panose="020B0604020202020204" pitchFamily="34" charset="0"/>
                <a:ea typeface="+mn-ea"/>
                <a:cs typeface="Arial" panose="020B0604020202020204" pitchFamily="34" charset="0"/>
              </a:rPr>
              <a:t>Tuition &amp; Fees</a:t>
            </a:r>
            <a:br>
              <a:rPr lang="en-US" sz="4800" dirty="0">
                <a:solidFill>
                  <a:srgbClr val="FFC000"/>
                </a:solidFill>
                <a:latin typeface="Arial" panose="020B0604020202020204" pitchFamily="34" charset="0"/>
                <a:ea typeface="+mn-ea"/>
                <a:cs typeface="Arial" panose="020B0604020202020204" pitchFamily="34" charset="0"/>
              </a:rPr>
            </a:br>
            <a:r>
              <a:rPr lang="en-US" sz="4800" dirty="0">
                <a:solidFill>
                  <a:srgbClr val="FFC000"/>
                </a:solidFill>
                <a:latin typeface="Arial" panose="020B0604020202020204" pitchFamily="34" charset="0"/>
                <a:ea typeface="+mn-ea"/>
                <a:cs typeface="Arial" panose="020B0604020202020204" pitchFamily="34" charset="0"/>
              </a:rPr>
              <a:t>April 7, 2020</a:t>
            </a:r>
            <a:br>
              <a:rPr lang="en-US" sz="4800" dirty="0">
                <a:solidFill>
                  <a:srgbClr val="FFC000"/>
                </a:solidFill>
                <a:latin typeface="Arial" panose="020B0604020202020204" pitchFamily="34" charset="0"/>
                <a:ea typeface="+mn-ea"/>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747100410"/>
      </p:ext>
    </p:extLst>
  </p:cSld>
  <p:clrMapOvr>
    <a:masterClrMapping/>
  </p:clrMapOvr>
  <mc:AlternateContent xmlns:mc="http://schemas.openxmlformats.org/markup-compatibility/2006" xmlns:p14="http://schemas.microsoft.com/office/powerpoint/2010/main">
    <mc:Choice Requires="p14">
      <p:transition spd="slow" p14:dur="2000" advTm="18635"/>
    </mc:Choice>
    <mc:Fallback xmlns="">
      <p:transition spd="slow" advTm="18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36152-4B41-41C2-9D7A-F001F0C5E698}"/>
              </a:ext>
            </a:extLst>
          </p:cNvPr>
          <p:cNvSpPr>
            <a:spLocks noGrp="1"/>
          </p:cNvSpPr>
          <p:nvPr>
            <p:ph type="title"/>
          </p:nvPr>
        </p:nvSpPr>
        <p:spPr>
          <a:xfrm>
            <a:off x="609600" y="197637"/>
            <a:ext cx="10972800" cy="731201"/>
          </a:xfrm>
        </p:spPr>
        <p:txBody>
          <a:bodyPr/>
          <a:lstStyle/>
          <a:p>
            <a:pPr algn="ctr"/>
            <a:r>
              <a:rPr lang="en-US" sz="3200" b="1" dirty="0">
                <a:solidFill>
                  <a:schemeClr val="tx1">
                    <a:lumMod val="50000"/>
                    <a:lumOff val="50000"/>
                  </a:schemeClr>
                </a:solidFill>
                <a:latin typeface="Arial" panose="020B0604020202020204" pitchFamily="34" charset="0"/>
                <a:cs typeface="Arial" panose="020B0604020202020204" pitchFamily="34" charset="0"/>
              </a:rPr>
              <a:t>Room &amp; Board Proposed Plans</a:t>
            </a:r>
          </a:p>
        </p:txBody>
      </p:sp>
      <p:sp>
        <p:nvSpPr>
          <p:cNvPr id="8" name="TextBox 7"/>
          <p:cNvSpPr txBox="1"/>
          <p:nvPr/>
        </p:nvSpPr>
        <p:spPr>
          <a:xfrm>
            <a:off x="1492250" y="3262964"/>
            <a:ext cx="9207500" cy="1431161"/>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Housing rates are for the most representative room rates for 2-bedroom units in Gladding and Brandt Hall. All room rates increase between 0% and 4%.</a:t>
            </a:r>
          </a:p>
          <a:p>
            <a:pPr marL="285750" indent="-285750">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Dining rates represent most popular dining with 200 swipes and $300 in dining dollars per semester.</a:t>
            </a:r>
          </a:p>
        </p:txBody>
      </p:sp>
      <p:graphicFrame>
        <p:nvGraphicFramePr>
          <p:cNvPr id="9" name="Table 8"/>
          <p:cNvGraphicFramePr>
            <a:graphicFrameLocks noGrp="1"/>
          </p:cNvGraphicFramePr>
          <p:nvPr>
            <p:extLst>
              <p:ext uri="{D42A27DB-BD31-4B8C-83A1-F6EECF244321}">
                <p14:modId xmlns:p14="http://schemas.microsoft.com/office/powerpoint/2010/main" val="1106231118"/>
              </p:ext>
            </p:extLst>
          </p:nvPr>
        </p:nvGraphicFramePr>
        <p:xfrm>
          <a:off x="1492250" y="1475371"/>
          <a:ext cx="9207500" cy="1129665"/>
        </p:xfrm>
        <a:graphic>
          <a:graphicData uri="http://schemas.openxmlformats.org/drawingml/2006/table">
            <a:tbl>
              <a:tblPr/>
              <a:tblGrid>
                <a:gridCol w="2832100">
                  <a:extLst>
                    <a:ext uri="{9D8B030D-6E8A-4147-A177-3AD203B41FA5}">
                      <a16:colId xmlns:a16="http://schemas.microsoft.com/office/drawing/2014/main" val="213563282"/>
                    </a:ext>
                  </a:extLst>
                </a:gridCol>
                <a:gridCol w="1816100">
                  <a:extLst>
                    <a:ext uri="{9D8B030D-6E8A-4147-A177-3AD203B41FA5}">
                      <a16:colId xmlns:a16="http://schemas.microsoft.com/office/drawing/2014/main" val="3107470907"/>
                    </a:ext>
                  </a:extLst>
                </a:gridCol>
                <a:gridCol w="1511300">
                  <a:extLst>
                    <a:ext uri="{9D8B030D-6E8A-4147-A177-3AD203B41FA5}">
                      <a16:colId xmlns:a16="http://schemas.microsoft.com/office/drawing/2014/main" val="1083557498"/>
                    </a:ext>
                  </a:extLst>
                </a:gridCol>
                <a:gridCol w="1524000">
                  <a:extLst>
                    <a:ext uri="{9D8B030D-6E8A-4147-A177-3AD203B41FA5}">
                      <a16:colId xmlns:a16="http://schemas.microsoft.com/office/drawing/2014/main" val="2008708080"/>
                    </a:ext>
                  </a:extLst>
                </a:gridCol>
                <a:gridCol w="1524000">
                  <a:extLst>
                    <a:ext uri="{9D8B030D-6E8A-4147-A177-3AD203B41FA5}">
                      <a16:colId xmlns:a16="http://schemas.microsoft.com/office/drawing/2014/main" val="3882100517"/>
                    </a:ext>
                  </a:extLst>
                </a:gridCol>
              </a:tblGrid>
              <a:tr h="281305">
                <a:tc>
                  <a:txBody>
                    <a:bodyPr/>
                    <a:lstStyle/>
                    <a:p>
                      <a:pPr algn="l" fontAlgn="b"/>
                      <a:r>
                        <a:rPr lang="en-US" sz="1800" b="0" i="0" u="none" strike="noStrike" dirty="0">
                          <a:solidFill>
                            <a:srgbClr val="000000"/>
                          </a:solidFill>
                          <a:effectLst/>
                          <a:latin typeface="Arial" panose="020B0604020202020204" pitchFamily="34" charset="0"/>
                        </a:rPr>
                        <a:t> </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panose="020B0604020202020204" pitchFamily="34" charset="0"/>
                        </a:rPr>
                        <a:t>FY2020 Rates</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panose="020B0604020202020204" pitchFamily="34" charset="0"/>
                        </a:rPr>
                        <a:t>FY2021 Rates</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panose="020B0604020202020204" pitchFamily="34" charset="0"/>
                        </a:rPr>
                        <a:t>$ Increase</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panose="020B0604020202020204" pitchFamily="34" charset="0"/>
                        </a:rPr>
                        <a:t>% Increase</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2713631"/>
                  </a:ext>
                </a:extLst>
              </a:tr>
              <a:tr h="281305">
                <a:tc>
                  <a:txBody>
                    <a:bodyPr/>
                    <a:lstStyle/>
                    <a:p>
                      <a:pPr algn="l" fontAlgn="b"/>
                      <a:r>
                        <a:rPr lang="en-US" sz="1800" b="0" i="0" u="none" strike="noStrike" dirty="0">
                          <a:solidFill>
                            <a:srgbClr val="000000"/>
                          </a:solidFill>
                          <a:effectLst/>
                          <a:latin typeface="Arial" panose="020B0604020202020204" pitchFamily="34" charset="0"/>
                        </a:rPr>
                        <a:t>Room</a:t>
                      </a: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800" b="0" i="0" u="none" strike="noStrike" dirty="0">
                          <a:solidFill>
                            <a:srgbClr val="000000"/>
                          </a:solidFill>
                          <a:effectLst/>
                          <a:latin typeface="Arial" panose="020B0604020202020204" pitchFamily="34" charset="0"/>
                        </a:rPr>
                        <a:t> $              7,734 </a:t>
                      </a: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800" b="0" i="0" u="none" strike="noStrike" dirty="0">
                          <a:solidFill>
                            <a:srgbClr val="000000"/>
                          </a:solidFill>
                          <a:effectLst/>
                          <a:latin typeface="Arial" panose="020B0604020202020204" pitchFamily="34" charset="0"/>
                        </a:rPr>
                        <a:t> $         8,043 </a:t>
                      </a: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800" b="0" i="0" u="none" strike="noStrike" dirty="0">
                          <a:solidFill>
                            <a:srgbClr val="000000"/>
                          </a:solidFill>
                          <a:effectLst/>
                          <a:latin typeface="Arial" panose="020B0604020202020204" pitchFamily="34" charset="0"/>
                        </a:rPr>
                        <a:t> $             309 </a:t>
                      </a: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800" b="0" i="0" u="none" strike="noStrike" dirty="0">
                          <a:solidFill>
                            <a:srgbClr val="000000"/>
                          </a:solidFill>
                          <a:effectLst/>
                          <a:latin typeface="Arial" panose="020B0604020202020204" pitchFamily="34" charset="0"/>
                        </a:rPr>
                        <a:t>4%</a:t>
                      </a: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40594531"/>
                  </a:ext>
                </a:extLst>
              </a:tr>
              <a:tr h="281305">
                <a:tc>
                  <a:txBody>
                    <a:bodyPr/>
                    <a:lstStyle/>
                    <a:p>
                      <a:pPr algn="l" fontAlgn="b"/>
                      <a:r>
                        <a:rPr lang="en-US" sz="1800" b="0" i="0" u="none" strike="noStrike" dirty="0">
                          <a:solidFill>
                            <a:srgbClr val="000000"/>
                          </a:solidFill>
                          <a:effectLst/>
                          <a:latin typeface="Arial" panose="020B0604020202020204" pitchFamily="34" charset="0"/>
                        </a:rPr>
                        <a:t>Board</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4,268 </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4,480 </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212 </a:t>
                      </a:r>
                    </a:p>
                  </a:txBody>
                  <a:tcPr marL="4763" marR="4763" marT="476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5%</a:t>
                      </a:r>
                    </a:p>
                  </a:txBody>
                  <a:tcPr marL="4763" marR="4763" marT="4763" marB="0" anchor="b">
                    <a:lnL>
                      <a:noFill/>
                    </a:lnL>
                    <a:lnR>
                      <a:noFill/>
                    </a:lnR>
                    <a:lnT>
                      <a:noFill/>
                    </a:lnT>
                    <a:lnB>
                      <a:noFill/>
                    </a:lnB>
                  </a:tcPr>
                </a:tc>
                <a:extLst>
                  <a:ext uri="{0D108BD9-81ED-4DB2-BD59-A6C34878D82A}">
                    <a16:rowId xmlns:a16="http://schemas.microsoft.com/office/drawing/2014/main" val="2057506145"/>
                  </a:ext>
                </a:extLst>
              </a:tr>
              <a:tr h="285750">
                <a:tc>
                  <a:txBody>
                    <a:bodyPr/>
                    <a:lstStyle/>
                    <a:p>
                      <a:pPr algn="l" fontAlgn="b"/>
                      <a:r>
                        <a:rPr lang="en-US" sz="1800" b="1" i="0" u="none" strike="noStrike" dirty="0">
                          <a:solidFill>
                            <a:srgbClr val="000000"/>
                          </a:solidFill>
                          <a:effectLst/>
                          <a:latin typeface="Arial" panose="020B0604020202020204" pitchFamily="34" charset="0"/>
                        </a:rPr>
                        <a:t>Total Room and Board</a:t>
                      </a:r>
                    </a:p>
                  </a:txBody>
                  <a:tcPr marL="4763" marR="4763" marT="4763" marB="0" anchor="b">
                    <a:lnL>
                      <a:noFill/>
                    </a:lnL>
                    <a:lnR>
                      <a:noFill/>
                    </a:lnR>
                    <a:lnT>
                      <a:noFill/>
                    </a:lnT>
                    <a:lnB>
                      <a:noFill/>
                    </a:lnB>
                    <a:solidFill>
                      <a:srgbClr val="FFC000"/>
                    </a:solidFill>
                  </a:tcPr>
                </a:tc>
                <a:tc>
                  <a:txBody>
                    <a:bodyPr/>
                    <a:lstStyle/>
                    <a:p>
                      <a:pPr algn="l" fontAlgn="b"/>
                      <a:r>
                        <a:rPr lang="en-US" sz="1800" b="1" i="0" u="none" strike="noStrike" dirty="0">
                          <a:solidFill>
                            <a:srgbClr val="000000"/>
                          </a:solidFill>
                          <a:effectLst/>
                          <a:latin typeface="Arial" panose="020B0604020202020204" pitchFamily="34" charset="0"/>
                        </a:rPr>
                        <a:t> $            12,002 </a:t>
                      </a:r>
                    </a:p>
                  </a:txBody>
                  <a:tcPr marL="4763" marR="4763" marT="4763" marB="0" anchor="b">
                    <a:lnL>
                      <a:noFill/>
                    </a:lnL>
                    <a:lnR>
                      <a:noFill/>
                    </a:lnR>
                    <a:lnT>
                      <a:noFill/>
                    </a:lnT>
                    <a:lnB>
                      <a:noFill/>
                    </a:lnB>
                    <a:solidFill>
                      <a:srgbClr val="FFC000"/>
                    </a:solidFill>
                  </a:tcPr>
                </a:tc>
                <a:tc>
                  <a:txBody>
                    <a:bodyPr/>
                    <a:lstStyle/>
                    <a:p>
                      <a:pPr algn="l" fontAlgn="b"/>
                      <a:r>
                        <a:rPr lang="en-US" sz="1800" b="1" i="0" u="none" strike="noStrike" dirty="0">
                          <a:solidFill>
                            <a:srgbClr val="000000"/>
                          </a:solidFill>
                          <a:effectLst/>
                          <a:latin typeface="Arial" panose="020B0604020202020204" pitchFamily="34" charset="0"/>
                        </a:rPr>
                        <a:t> $       12,523 </a:t>
                      </a:r>
                    </a:p>
                  </a:txBody>
                  <a:tcPr marL="4763" marR="4763" marT="4763" marB="0" anchor="b">
                    <a:lnL>
                      <a:noFill/>
                    </a:lnL>
                    <a:lnR>
                      <a:noFill/>
                    </a:lnR>
                    <a:lnT>
                      <a:noFill/>
                    </a:lnT>
                    <a:lnB>
                      <a:noFill/>
                    </a:lnB>
                    <a:solidFill>
                      <a:srgbClr val="FFC000"/>
                    </a:solidFill>
                  </a:tcPr>
                </a:tc>
                <a:tc>
                  <a:txBody>
                    <a:bodyPr/>
                    <a:lstStyle/>
                    <a:p>
                      <a:pPr algn="l" fontAlgn="b"/>
                      <a:r>
                        <a:rPr lang="en-US" sz="1800" b="1" i="0" u="none" strike="noStrike" dirty="0">
                          <a:solidFill>
                            <a:srgbClr val="000000"/>
                          </a:solidFill>
                          <a:effectLst/>
                          <a:latin typeface="Arial" panose="020B0604020202020204" pitchFamily="34" charset="0"/>
                        </a:rPr>
                        <a:t> $             521 </a:t>
                      </a:r>
                    </a:p>
                  </a:txBody>
                  <a:tcPr marL="4763" marR="4763" marT="4763" marB="0" anchor="b">
                    <a:lnL>
                      <a:noFill/>
                    </a:lnL>
                    <a:lnR>
                      <a:noFill/>
                    </a:lnR>
                    <a:lnT>
                      <a:noFill/>
                    </a:lnT>
                    <a:lnB>
                      <a:noFill/>
                    </a:lnB>
                    <a:solidFill>
                      <a:srgbClr val="FFC000"/>
                    </a:solidFill>
                  </a:tcPr>
                </a:tc>
                <a:tc>
                  <a:txBody>
                    <a:bodyPr/>
                    <a:lstStyle/>
                    <a:p>
                      <a:pPr algn="r" fontAlgn="b"/>
                      <a:r>
                        <a:rPr lang="en-US" sz="1800" b="1" i="0" u="none" strike="noStrike" dirty="0">
                          <a:solidFill>
                            <a:srgbClr val="000000"/>
                          </a:solidFill>
                          <a:effectLst/>
                          <a:latin typeface="Arial" panose="020B0604020202020204" pitchFamily="34" charset="0"/>
                        </a:rPr>
                        <a:t>4.34%</a:t>
                      </a:r>
                    </a:p>
                  </a:txBody>
                  <a:tcPr marL="4763" marR="4763" marT="4763" marB="0" anchor="b">
                    <a:lnL>
                      <a:noFill/>
                    </a:lnL>
                    <a:lnR>
                      <a:noFill/>
                    </a:lnR>
                    <a:lnT>
                      <a:noFill/>
                    </a:lnT>
                    <a:lnB>
                      <a:noFill/>
                    </a:lnB>
                    <a:solidFill>
                      <a:srgbClr val="FFC000"/>
                    </a:solidFill>
                  </a:tcPr>
                </a:tc>
                <a:extLst>
                  <a:ext uri="{0D108BD9-81ED-4DB2-BD59-A6C34878D82A}">
                    <a16:rowId xmlns:a16="http://schemas.microsoft.com/office/drawing/2014/main" val="462242500"/>
                  </a:ext>
                </a:extLst>
              </a:tr>
            </a:tbl>
          </a:graphicData>
        </a:graphic>
      </p:graphicFrame>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924961860"/>
      </p:ext>
    </p:extLst>
  </p:cSld>
  <p:clrMapOvr>
    <a:masterClrMapping/>
  </p:clrMapOvr>
  <mc:AlternateContent xmlns:mc="http://schemas.openxmlformats.org/markup-compatibility/2006" xmlns:p14="http://schemas.microsoft.com/office/powerpoint/2010/main">
    <mc:Choice Requires="p14">
      <p:transition spd="slow" p14:dur="2000" advTm="39202"/>
    </mc:Choice>
    <mc:Fallback xmlns="">
      <p:transition spd="slow" advTm="39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795" y="185158"/>
            <a:ext cx="6766410" cy="1146685"/>
          </a:xfrm>
        </p:spPr>
        <p:txBody>
          <a:bodyPr/>
          <a:lstStyle/>
          <a:p>
            <a:pPr algn="ctr"/>
            <a:r>
              <a:rPr lang="en-US" sz="3200" b="1" dirty="0">
                <a:solidFill>
                  <a:schemeClr val="tx1">
                    <a:lumMod val="50000"/>
                    <a:lumOff val="50000"/>
                  </a:schemeClr>
                </a:solidFill>
                <a:latin typeface="Arial" panose="020B0604020202020204" pitchFamily="34" charset="0"/>
                <a:cs typeface="Arial" panose="020B0604020202020204" pitchFamily="34" charset="0"/>
              </a:rPr>
              <a:t>Undergraduate Resident Proposal </a:t>
            </a:r>
            <a:br>
              <a:rPr lang="en-US" sz="3200" b="1" dirty="0">
                <a:solidFill>
                  <a:schemeClr val="tx1">
                    <a:lumMod val="50000"/>
                    <a:lumOff val="50000"/>
                  </a:schemeClr>
                </a:solidFill>
                <a:latin typeface="Arial" panose="020B0604020202020204" pitchFamily="34" charset="0"/>
                <a:cs typeface="Arial" panose="020B0604020202020204" pitchFamily="34" charset="0"/>
              </a:rPr>
            </a:br>
            <a:r>
              <a:rPr lang="en-US" sz="3200" b="1" dirty="0">
                <a:solidFill>
                  <a:schemeClr val="tx1">
                    <a:lumMod val="50000"/>
                    <a:lumOff val="50000"/>
                  </a:schemeClr>
                </a:solidFill>
                <a:latin typeface="Arial" panose="020B0604020202020204" pitchFamily="34" charset="0"/>
                <a:cs typeface="Arial" panose="020B0604020202020204" pitchFamily="34" charset="0"/>
              </a:rPr>
              <a:t>Inclusive of Room &amp; Board</a:t>
            </a:r>
          </a:p>
        </p:txBody>
      </p:sp>
      <p:graphicFrame>
        <p:nvGraphicFramePr>
          <p:cNvPr id="7" name="Table 6"/>
          <p:cNvGraphicFramePr>
            <a:graphicFrameLocks noGrp="1"/>
          </p:cNvGraphicFramePr>
          <p:nvPr>
            <p:extLst>
              <p:ext uri="{D42A27DB-BD31-4B8C-83A1-F6EECF244321}">
                <p14:modId xmlns:p14="http://schemas.microsoft.com/office/powerpoint/2010/main" val="1749505556"/>
              </p:ext>
            </p:extLst>
          </p:nvPr>
        </p:nvGraphicFramePr>
        <p:xfrm>
          <a:off x="278295" y="1759227"/>
          <a:ext cx="11635410" cy="2925657"/>
        </p:xfrm>
        <a:graphic>
          <a:graphicData uri="http://schemas.openxmlformats.org/drawingml/2006/table">
            <a:tbl>
              <a:tblPr/>
              <a:tblGrid>
                <a:gridCol w="4986132">
                  <a:extLst>
                    <a:ext uri="{9D8B030D-6E8A-4147-A177-3AD203B41FA5}">
                      <a16:colId xmlns:a16="http://schemas.microsoft.com/office/drawing/2014/main" val="606812445"/>
                    </a:ext>
                  </a:extLst>
                </a:gridCol>
                <a:gridCol w="1381539">
                  <a:extLst>
                    <a:ext uri="{9D8B030D-6E8A-4147-A177-3AD203B41FA5}">
                      <a16:colId xmlns:a16="http://schemas.microsoft.com/office/drawing/2014/main" val="1684782756"/>
                    </a:ext>
                  </a:extLst>
                </a:gridCol>
                <a:gridCol w="1172817">
                  <a:extLst>
                    <a:ext uri="{9D8B030D-6E8A-4147-A177-3AD203B41FA5}">
                      <a16:colId xmlns:a16="http://schemas.microsoft.com/office/drawing/2014/main" val="370794344"/>
                    </a:ext>
                  </a:extLst>
                </a:gridCol>
                <a:gridCol w="1480931">
                  <a:extLst>
                    <a:ext uri="{9D8B030D-6E8A-4147-A177-3AD203B41FA5}">
                      <a16:colId xmlns:a16="http://schemas.microsoft.com/office/drawing/2014/main" val="631331435"/>
                    </a:ext>
                  </a:extLst>
                </a:gridCol>
                <a:gridCol w="1461052">
                  <a:extLst>
                    <a:ext uri="{9D8B030D-6E8A-4147-A177-3AD203B41FA5}">
                      <a16:colId xmlns:a16="http://schemas.microsoft.com/office/drawing/2014/main" val="316068084"/>
                    </a:ext>
                  </a:extLst>
                </a:gridCol>
                <a:gridCol w="1152939">
                  <a:extLst>
                    <a:ext uri="{9D8B030D-6E8A-4147-A177-3AD203B41FA5}">
                      <a16:colId xmlns:a16="http://schemas.microsoft.com/office/drawing/2014/main" val="213506774"/>
                    </a:ext>
                  </a:extLst>
                </a:gridCol>
              </a:tblGrid>
              <a:tr h="272400">
                <a:tc gridSpan="2">
                  <a:txBody>
                    <a:bodyPr/>
                    <a:lstStyle/>
                    <a:p>
                      <a:pPr algn="l" fontAlgn="b"/>
                      <a:r>
                        <a:rPr lang="en-US" sz="1300" b="1" i="0" u="sng" strike="noStrike" dirty="0">
                          <a:solidFill>
                            <a:srgbClr val="000000"/>
                          </a:solidFill>
                          <a:effectLst/>
                          <a:latin typeface="Arial" panose="020B0604020202020204" pitchFamily="34" charset="0"/>
                        </a:rPr>
                        <a:t>Resident Undergraduate - Tuition, Fees, Room and Board</a:t>
                      </a:r>
                    </a:p>
                  </a:txBody>
                  <a:tcPr marL="3537" marR="3537" marT="3537" marB="0" anchor="b">
                    <a:lnL>
                      <a:noFill/>
                    </a:lnL>
                    <a:lnR>
                      <a:noFill/>
                    </a:lnR>
                    <a:lnT>
                      <a:noFill/>
                    </a:lnT>
                    <a:lnB>
                      <a:noFill/>
                    </a:lnB>
                  </a:tcPr>
                </a:tc>
                <a:tc hMerge="1">
                  <a:txBody>
                    <a:bodyPr/>
                    <a:lstStyle/>
                    <a:p>
                      <a:endParaRPr lang="en-US"/>
                    </a:p>
                  </a:txBody>
                  <a:tcPr/>
                </a:tc>
                <a:tc>
                  <a:txBody>
                    <a:bodyPr/>
                    <a:lstStyle/>
                    <a:p>
                      <a:pPr algn="l" fontAlgn="b"/>
                      <a:endParaRPr lang="en-US" sz="1300" b="0" i="0" u="none" strike="noStrike" dirty="0">
                        <a:solidFill>
                          <a:srgbClr val="000000"/>
                        </a:solidFill>
                        <a:effectLst/>
                        <a:latin typeface="Arial" panose="020B0604020202020204" pitchFamily="34" charset="0"/>
                      </a:endParaRPr>
                    </a:p>
                  </a:txBody>
                  <a:tcPr marL="3537" marR="3537" marT="3537" marB="0" anchor="b">
                    <a:lnL>
                      <a:noFill/>
                    </a:lnL>
                    <a:lnR>
                      <a:noFill/>
                    </a:lnR>
                    <a:lnT>
                      <a:noFill/>
                    </a:lnT>
                    <a:lnB>
                      <a:noFill/>
                    </a:lnB>
                  </a:tcPr>
                </a:tc>
                <a:tc>
                  <a:txBody>
                    <a:bodyPr/>
                    <a:lstStyle/>
                    <a:p>
                      <a:pPr algn="l" fontAlgn="b"/>
                      <a:endParaRPr lang="en-US" sz="1300" b="0" i="0" u="none" strike="noStrike" dirty="0">
                        <a:solidFill>
                          <a:srgbClr val="000000"/>
                        </a:solidFill>
                        <a:effectLst/>
                        <a:latin typeface="Arial" panose="020B0604020202020204" pitchFamily="34" charset="0"/>
                      </a:endParaRPr>
                    </a:p>
                  </a:txBody>
                  <a:tcPr marL="3537" marR="3537" marT="3537" marB="0" anchor="b">
                    <a:lnL>
                      <a:noFill/>
                    </a:lnL>
                    <a:lnR>
                      <a:noFill/>
                    </a:lnR>
                    <a:lnT>
                      <a:noFill/>
                    </a:lnT>
                    <a:lnB>
                      <a:noFill/>
                    </a:lnB>
                  </a:tcPr>
                </a:tc>
                <a:tc>
                  <a:txBody>
                    <a:bodyPr/>
                    <a:lstStyle/>
                    <a:p>
                      <a:pPr algn="l" fontAlgn="b"/>
                      <a:endParaRPr lang="en-US" sz="1300" b="0" i="0" u="none" strike="noStrike" dirty="0">
                        <a:solidFill>
                          <a:srgbClr val="000000"/>
                        </a:solidFill>
                        <a:effectLst/>
                        <a:latin typeface="Arial" panose="020B0604020202020204" pitchFamily="34" charset="0"/>
                      </a:endParaRPr>
                    </a:p>
                  </a:txBody>
                  <a:tcPr marL="3537" marR="3537" marT="3537" marB="0" anchor="b">
                    <a:lnL>
                      <a:noFill/>
                    </a:lnL>
                    <a:lnR>
                      <a:noFill/>
                    </a:lnR>
                    <a:lnT>
                      <a:noFill/>
                    </a:lnT>
                    <a:lnB>
                      <a:noFill/>
                    </a:lnB>
                  </a:tcPr>
                </a:tc>
                <a:tc>
                  <a:txBody>
                    <a:bodyPr/>
                    <a:lstStyle/>
                    <a:p>
                      <a:pPr algn="l" fontAlgn="b"/>
                      <a:endParaRPr lang="en-US" sz="1300" b="0" i="0" u="none" strike="noStrike" dirty="0">
                        <a:solidFill>
                          <a:srgbClr val="000000"/>
                        </a:solidFill>
                        <a:effectLst/>
                        <a:latin typeface="Arial" panose="020B0604020202020204" pitchFamily="34" charset="0"/>
                      </a:endParaRPr>
                    </a:p>
                  </a:txBody>
                  <a:tcPr marL="3537" marR="3537" marT="3537" marB="0" anchor="b">
                    <a:lnL>
                      <a:noFill/>
                    </a:lnL>
                    <a:lnR>
                      <a:noFill/>
                    </a:lnR>
                    <a:lnT>
                      <a:noFill/>
                    </a:lnT>
                    <a:lnB>
                      <a:noFill/>
                    </a:lnB>
                  </a:tcPr>
                </a:tc>
                <a:extLst>
                  <a:ext uri="{0D108BD9-81ED-4DB2-BD59-A6C34878D82A}">
                    <a16:rowId xmlns:a16="http://schemas.microsoft.com/office/drawing/2014/main" val="3079359446"/>
                  </a:ext>
                </a:extLst>
              </a:tr>
              <a:tr h="138466">
                <a:tc>
                  <a:txBody>
                    <a:bodyPr/>
                    <a:lstStyle/>
                    <a:p>
                      <a:pPr algn="l" fontAlgn="b"/>
                      <a:endParaRPr lang="en-US" sz="1300" b="0" i="0" u="none" strike="noStrike" dirty="0">
                        <a:solidFill>
                          <a:srgbClr val="000000"/>
                        </a:solidFill>
                        <a:effectLst/>
                        <a:latin typeface="Arial" panose="020B0604020202020204" pitchFamily="34" charset="0"/>
                      </a:endParaRPr>
                    </a:p>
                  </a:txBody>
                  <a:tcPr marL="3537" marR="3537" marT="3537" marB="0" anchor="b">
                    <a:lnL>
                      <a:noFill/>
                    </a:lnL>
                    <a:lnR>
                      <a:noFill/>
                    </a:lnR>
                    <a:lnT>
                      <a:noFill/>
                    </a:lnT>
                    <a:lnB>
                      <a:noFill/>
                    </a:lnB>
                  </a:tcPr>
                </a:tc>
                <a:tc>
                  <a:txBody>
                    <a:bodyPr/>
                    <a:lstStyle/>
                    <a:p>
                      <a:pPr algn="l" fontAlgn="b"/>
                      <a:endParaRPr lang="en-US" sz="1300" b="0" i="0" u="none" strike="noStrike" dirty="0">
                        <a:solidFill>
                          <a:srgbClr val="000000"/>
                        </a:solidFill>
                        <a:effectLst/>
                        <a:latin typeface="Arial" panose="020B0604020202020204" pitchFamily="34" charset="0"/>
                      </a:endParaRPr>
                    </a:p>
                  </a:txBody>
                  <a:tcPr marL="3537" marR="3537" marT="3537" marB="0" anchor="b">
                    <a:lnL>
                      <a:noFill/>
                    </a:lnL>
                    <a:lnR>
                      <a:noFill/>
                    </a:lnR>
                    <a:lnT>
                      <a:noFill/>
                    </a:lnT>
                    <a:lnB>
                      <a:noFill/>
                    </a:lnB>
                  </a:tcPr>
                </a:tc>
                <a:tc>
                  <a:txBody>
                    <a:bodyPr/>
                    <a:lstStyle/>
                    <a:p>
                      <a:pPr algn="l" fontAlgn="b"/>
                      <a:endParaRPr lang="en-US" sz="1300" b="0" i="0" u="none" strike="noStrike" dirty="0">
                        <a:solidFill>
                          <a:srgbClr val="000000"/>
                        </a:solidFill>
                        <a:effectLst/>
                        <a:latin typeface="Arial" panose="020B0604020202020204" pitchFamily="34" charset="0"/>
                      </a:endParaRPr>
                    </a:p>
                  </a:txBody>
                  <a:tcPr marL="3537" marR="3537" marT="3537" marB="0" anchor="b">
                    <a:lnL>
                      <a:noFill/>
                    </a:lnL>
                    <a:lnR>
                      <a:noFill/>
                    </a:lnR>
                    <a:lnT>
                      <a:noFill/>
                    </a:lnT>
                    <a:lnB>
                      <a:noFill/>
                    </a:lnB>
                  </a:tcPr>
                </a:tc>
                <a:tc>
                  <a:txBody>
                    <a:bodyPr/>
                    <a:lstStyle/>
                    <a:p>
                      <a:pPr algn="l" fontAlgn="b"/>
                      <a:endParaRPr lang="en-US" sz="1300" b="0" i="0" u="none" strike="noStrike" dirty="0">
                        <a:solidFill>
                          <a:srgbClr val="000000"/>
                        </a:solidFill>
                        <a:effectLst/>
                        <a:latin typeface="Arial" panose="020B0604020202020204" pitchFamily="34" charset="0"/>
                      </a:endParaRPr>
                    </a:p>
                  </a:txBody>
                  <a:tcPr marL="3537" marR="3537" marT="3537" marB="0" anchor="b">
                    <a:lnL>
                      <a:noFill/>
                    </a:lnL>
                    <a:lnR>
                      <a:noFill/>
                    </a:lnR>
                    <a:lnT>
                      <a:noFill/>
                    </a:lnT>
                    <a:lnB>
                      <a:noFill/>
                    </a:lnB>
                  </a:tcPr>
                </a:tc>
                <a:tc>
                  <a:txBody>
                    <a:bodyPr/>
                    <a:lstStyle/>
                    <a:p>
                      <a:pPr algn="l" fontAlgn="b"/>
                      <a:endParaRPr lang="en-US" sz="1300" b="0" i="0" u="none" strike="noStrike" dirty="0">
                        <a:solidFill>
                          <a:srgbClr val="000000"/>
                        </a:solidFill>
                        <a:effectLst/>
                        <a:latin typeface="Arial" panose="020B0604020202020204" pitchFamily="34" charset="0"/>
                      </a:endParaRPr>
                    </a:p>
                  </a:txBody>
                  <a:tcPr marL="3537" marR="3537" marT="3537" marB="0" anchor="b">
                    <a:lnL>
                      <a:noFill/>
                    </a:lnL>
                    <a:lnR>
                      <a:noFill/>
                    </a:lnR>
                    <a:lnT>
                      <a:noFill/>
                    </a:lnT>
                    <a:lnB>
                      <a:noFill/>
                    </a:lnB>
                  </a:tcPr>
                </a:tc>
                <a:tc>
                  <a:txBody>
                    <a:bodyPr/>
                    <a:lstStyle/>
                    <a:p>
                      <a:pPr algn="l" fontAlgn="b"/>
                      <a:endParaRPr lang="en-US" sz="1300" b="0" i="0" u="none" strike="noStrike" dirty="0">
                        <a:solidFill>
                          <a:srgbClr val="000000"/>
                        </a:solidFill>
                        <a:effectLst/>
                        <a:latin typeface="Arial" panose="020B0604020202020204" pitchFamily="34" charset="0"/>
                      </a:endParaRPr>
                    </a:p>
                  </a:txBody>
                  <a:tcPr marL="3537" marR="3537" marT="3537" marB="0" anchor="b">
                    <a:lnL>
                      <a:noFill/>
                    </a:lnL>
                    <a:lnR>
                      <a:noFill/>
                    </a:lnR>
                    <a:lnT>
                      <a:noFill/>
                    </a:lnT>
                    <a:lnB>
                      <a:noFill/>
                    </a:lnB>
                  </a:tcPr>
                </a:tc>
                <a:extLst>
                  <a:ext uri="{0D108BD9-81ED-4DB2-BD59-A6C34878D82A}">
                    <a16:rowId xmlns:a16="http://schemas.microsoft.com/office/drawing/2014/main" val="502869901"/>
                  </a:ext>
                </a:extLst>
              </a:tr>
              <a:tr h="272400">
                <a:tc>
                  <a:txBody>
                    <a:bodyPr/>
                    <a:lstStyle/>
                    <a:p>
                      <a:pPr algn="l" fontAlgn="b"/>
                      <a:r>
                        <a:rPr lang="en-US" sz="1300" b="0" i="0" u="none" strike="noStrike" dirty="0">
                          <a:solidFill>
                            <a:srgbClr val="000000"/>
                          </a:solidFill>
                          <a:effectLst/>
                          <a:latin typeface="Arial" panose="020B0604020202020204" pitchFamily="34" charset="0"/>
                        </a:rPr>
                        <a:t>Tuition Increase</a:t>
                      </a:r>
                    </a:p>
                  </a:txBody>
                  <a:tcPr marL="3537" marR="3537" marT="35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FY2020 Rates</a:t>
                      </a:r>
                    </a:p>
                  </a:txBody>
                  <a:tcPr marL="3537" marR="3537" marT="35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0.0%</a:t>
                      </a:r>
                    </a:p>
                  </a:txBody>
                  <a:tcPr marL="3537" marR="3537" marT="35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2.0%</a:t>
                      </a:r>
                    </a:p>
                  </a:txBody>
                  <a:tcPr marL="3537" marR="3537" marT="35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4.0%</a:t>
                      </a:r>
                    </a:p>
                  </a:txBody>
                  <a:tcPr marL="3537" marR="3537" marT="35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Arial" panose="020B0604020202020204" pitchFamily="34" charset="0"/>
                        </a:rPr>
                        <a:t>6.0%</a:t>
                      </a:r>
                    </a:p>
                  </a:txBody>
                  <a:tcPr marL="3537" marR="3537" marT="3537"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4218425"/>
                  </a:ext>
                </a:extLst>
              </a:tr>
              <a:tr h="272400">
                <a:tc>
                  <a:txBody>
                    <a:bodyPr/>
                    <a:lstStyle/>
                    <a:p>
                      <a:pPr algn="l" fontAlgn="b"/>
                      <a:r>
                        <a:rPr lang="en-US" sz="1300" b="0" i="0" u="none" strike="noStrike" dirty="0">
                          <a:solidFill>
                            <a:srgbClr val="000000"/>
                          </a:solidFill>
                          <a:effectLst/>
                          <a:latin typeface="Arial" panose="020B0604020202020204" pitchFamily="34" charset="0"/>
                        </a:rPr>
                        <a:t>Tuition - 15 Credit Hours</a:t>
                      </a:r>
                    </a:p>
                  </a:txBody>
                  <a:tcPr marL="3537" marR="3537" marT="35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300" b="0" i="0" u="none" strike="noStrike" dirty="0">
                          <a:solidFill>
                            <a:srgbClr val="000000"/>
                          </a:solidFill>
                          <a:effectLst/>
                          <a:latin typeface="Arial" panose="020B0604020202020204" pitchFamily="34" charset="0"/>
                        </a:rPr>
                        <a:t> $            12,094 </a:t>
                      </a:r>
                    </a:p>
                  </a:txBody>
                  <a:tcPr marL="3537" marR="3537" marT="35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300" b="0" i="0" u="none" strike="noStrike" dirty="0">
                          <a:solidFill>
                            <a:srgbClr val="000000"/>
                          </a:solidFill>
                          <a:effectLst/>
                          <a:latin typeface="Arial" panose="020B0604020202020204" pitchFamily="34" charset="0"/>
                        </a:rPr>
                        <a:t> $       12,094 </a:t>
                      </a:r>
                    </a:p>
                  </a:txBody>
                  <a:tcPr marL="3537" marR="3537" marT="35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300" b="0" i="0" u="none" strike="noStrike" dirty="0">
                          <a:solidFill>
                            <a:srgbClr val="000000"/>
                          </a:solidFill>
                          <a:effectLst/>
                          <a:latin typeface="Arial" panose="020B0604020202020204" pitchFamily="34" charset="0"/>
                        </a:rPr>
                        <a:t> $        12,356 </a:t>
                      </a:r>
                    </a:p>
                  </a:txBody>
                  <a:tcPr marL="3537" marR="3537" marT="35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300" b="0" i="0" u="none" strike="noStrike" dirty="0">
                          <a:solidFill>
                            <a:srgbClr val="000000"/>
                          </a:solidFill>
                          <a:effectLst/>
                          <a:latin typeface="Arial" panose="020B0604020202020204" pitchFamily="34" charset="0"/>
                        </a:rPr>
                        <a:t> $        12,588 </a:t>
                      </a:r>
                    </a:p>
                  </a:txBody>
                  <a:tcPr marL="3537" marR="3537" marT="35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300" b="0" i="0" u="none" strike="noStrike" dirty="0">
                          <a:solidFill>
                            <a:srgbClr val="000000"/>
                          </a:solidFill>
                          <a:effectLst/>
                          <a:latin typeface="Arial" panose="020B0604020202020204" pitchFamily="34" charset="0"/>
                        </a:rPr>
                        <a:t> $        12,848 </a:t>
                      </a:r>
                    </a:p>
                  </a:txBody>
                  <a:tcPr marL="3537" marR="3537" marT="3537"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27815588"/>
                  </a:ext>
                </a:extLst>
              </a:tr>
              <a:tr h="272400">
                <a:tc>
                  <a:txBody>
                    <a:bodyPr/>
                    <a:lstStyle/>
                    <a:p>
                      <a:pPr algn="l" fontAlgn="b"/>
                      <a:r>
                        <a:rPr lang="en-US" sz="1300" b="0" i="0" u="none" strike="noStrike" dirty="0">
                          <a:solidFill>
                            <a:srgbClr val="000000"/>
                          </a:solidFill>
                          <a:effectLst/>
                          <a:latin typeface="Arial" panose="020B0604020202020204" pitchFamily="34" charset="0"/>
                        </a:rPr>
                        <a:t>Mandatory Fees</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2,502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2,604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2,616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2,616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2,616 </a:t>
                      </a:r>
                    </a:p>
                  </a:txBody>
                  <a:tcPr marL="3537" marR="3537" marT="3537" marB="0" anchor="b">
                    <a:lnL>
                      <a:noFill/>
                    </a:lnL>
                    <a:lnR>
                      <a:noFill/>
                    </a:lnR>
                    <a:lnT>
                      <a:noFill/>
                    </a:lnT>
                    <a:lnB>
                      <a:noFill/>
                    </a:lnB>
                  </a:tcPr>
                </a:tc>
                <a:extLst>
                  <a:ext uri="{0D108BD9-81ED-4DB2-BD59-A6C34878D82A}">
                    <a16:rowId xmlns:a16="http://schemas.microsoft.com/office/drawing/2014/main" val="1509202844"/>
                  </a:ext>
                </a:extLst>
              </a:tr>
              <a:tr h="272400">
                <a:tc>
                  <a:txBody>
                    <a:bodyPr/>
                    <a:lstStyle/>
                    <a:p>
                      <a:pPr algn="l" fontAlgn="b"/>
                      <a:r>
                        <a:rPr lang="en-US" sz="1300" b="1" i="0" u="none" strike="noStrike" dirty="0">
                          <a:solidFill>
                            <a:srgbClr val="000000"/>
                          </a:solidFill>
                          <a:effectLst/>
                          <a:latin typeface="Arial" panose="020B0604020202020204" pitchFamily="34" charset="0"/>
                        </a:rPr>
                        <a:t>Total Tuition and Fees</a:t>
                      </a:r>
                    </a:p>
                  </a:txBody>
                  <a:tcPr marL="3537" marR="3537" marT="3537" marB="0" anchor="b">
                    <a:lnL>
                      <a:noFill/>
                    </a:lnL>
                    <a:lnR>
                      <a:noFill/>
                    </a:lnR>
                    <a:lnT>
                      <a:noFill/>
                    </a:lnT>
                    <a:lnB>
                      <a:noFill/>
                    </a:lnB>
                    <a:solidFill>
                      <a:srgbClr val="FFC000"/>
                    </a:solidFill>
                  </a:tcPr>
                </a:tc>
                <a:tc>
                  <a:txBody>
                    <a:bodyPr/>
                    <a:lstStyle/>
                    <a:p>
                      <a:pPr algn="l" fontAlgn="b"/>
                      <a:r>
                        <a:rPr lang="en-US" sz="1300" b="1" i="0" u="none" strike="noStrike" dirty="0">
                          <a:solidFill>
                            <a:srgbClr val="000000"/>
                          </a:solidFill>
                          <a:effectLst/>
                          <a:latin typeface="Arial" panose="020B0604020202020204" pitchFamily="34" charset="0"/>
                        </a:rPr>
                        <a:t> $            14,596 </a:t>
                      </a:r>
                    </a:p>
                  </a:txBody>
                  <a:tcPr marL="3537" marR="3537" marT="3537" marB="0" anchor="b">
                    <a:lnL>
                      <a:noFill/>
                    </a:lnL>
                    <a:lnR>
                      <a:noFill/>
                    </a:lnR>
                    <a:lnT>
                      <a:noFill/>
                    </a:lnT>
                    <a:lnB>
                      <a:noFill/>
                    </a:lnB>
                    <a:solidFill>
                      <a:srgbClr val="FFC000"/>
                    </a:solidFill>
                  </a:tcPr>
                </a:tc>
                <a:tc>
                  <a:txBody>
                    <a:bodyPr/>
                    <a:lstStyle/>
                    <a:p>
                      <a:pPr algn="l" fontAlgn="b"/>
                      <a:r>
                        <a:rPr lang="en-US" sz="1300" b="1" i="0" u="none" strike="noStrike" dirty="0">
                          <a:solidFill>
                            <a:srgbClr val="000000"/>
                          </a:solidFill>
                          <a:effectLst/>
                          <a:latin typeface="Arial" panose="020B0604020202020204" pitchFamily="34" charset="0"/>
                        </a:rPr>
                        <a:t> $       14,698 </a:t>
                      </a:r>
                    </a:p>
                  </a:txBody>
                  <a:tcPr marL="3537" marR="3537" marT="3537" marB="0" anchor="b">
                    <a:lnL>
                      <a:noFill/>
                    </a:lnL>
                    <a:lnR>
                      <a:noFill/>
                    </a:lnR>
                    <a:lnT>
                      <a:noFill/>
                    </a:lnT>
                    <a:lnB>
                      <a:noFill/>
                    </a:lnB>
                    <a:solidFill>
                      <a:srgbClr val="FFC000"/>
                    </a:solidFill>
                  </a:tcPr>
                </a:tc>
                <a:tc>
                  <a:txBody>
                    <a:bodyPr/>
                    <a:lstStyle/>
                    <a:p>
                      <a:pPr algn="l" fontAlgn="b"/>
                      <a:r>
                        <a:rPr lang="en-US" sz="1300" b="1" i="0" u="none" strike="noStrike" dirty="0">
                          <a:solidFill>
                            <a:srgbClr val="000000"/>
                          </a:solidFill>
                          <a:effectLst/>
                          <a:latin typeface="Arial" panose="020B0604020202020204" pitchFamily="34" charset="0"/>
                        </a:rPr>
                        <a:t> $        14,972 </a:t>
                      </a:r>
                    </a:p>
                  </a:txBody>
                  <a:tcPr marL="3537" marR="3537" marT="3537" marB="0" anchor="b">
                    <a:lnL>
                      <a:noFill/>
                    </a:lnL>
                    <a:lnR>
                      <a:noFill/>
                    </a:lnR>
                    <a:lnT>
                      <a:noFill/>
                    </a:lnT>
                    <a:lnB>
                      <a:noFill/>
                    </a:lnB>
                    <a:solidFill>
                      <a:srgbClr val="FFC000"/>
                    </a:solidFill>
                  </a:tcPr>
                </a:tc>
                <a:tc>
                  <a:txBody>
                    <a:bodyPr/>
                    <a:lstStyle/>
                    <a:p>
                      <a:pPr algn="l" fontAlgn="b"/>
                      <a:r>
                        <a:rPr lang="en-US" sz="1300" b="1" i="0" u="none" strike="noStrike" dirty="0">
                          <a:solidFill>
                            <a:srgbClr val="000000"/>
                          </a:solidFill>
                          <a:effectLst/>
                          <a:latin typeface="Arial" panose="020B0604020202020204" pitchFamily="34" charset="0"/>
                        </a:rPr>
                        <a:t> $        15,204 </a:t>
                      </a:r>
                    </a:p>
                  </a:txBody>
                  <a:tcPr marL="3537" marR="3537" marT="3537" marB="0" anchor="b">
                    <a:lnL>
                      <a:noFill/>
                    </a:lnL>
                    <a:lnR>
                      <a:noFill/>
                    </a:lnR>
                    <a:lnT>
                      <a:noFill/>
                    </a:lnT>
                    <a:lnB>
                      <a:noFill/>
                    </a:lnB>
                    <a:solidFill>
                      <a:srgbClr val="FFC000"/>
                    </a:solidFill>
                  </a:tcPr>
                </a:tc>
                <a:tc>
                  <a:txBody>
                    <a:bodyPr/>
                    <a:lstStyle/>
                    <a:p>
                      <a:pPr algn="l" fontAlgn="b"/>
                      <a:r>
                        <a:rPr lang="en-US" sz="1300" b="1" i="0" u="none" strike="noStrike" dirty="0">
                          <a:solidFill>
                            <a:srgbClr val="000000"/>
                          </a:solidFill>
                          <a:effectLst/>
                          <a:latin typeface="Arial" panose="020B0604020202020204" pitchFamily="34" charset="0"/>
                        </a:rPr>
                        <a:t> $        15,464 </a:t>
                      </a:r>
                    </a:p>
                  </a:txBody>
                  <a:tcPr marL="3537" marR="3537" marT="3537" marB="0" anchor="b">
                    <a:lnL>
                      <a:noFill/>
                    </a:lnL>
                    <a:lnR>
                      <a:noFill/>
                    </a:lnR>
                    <a:lnT>
                      <a:noFill/>
                    </a:lnT>
                    <a:lnB>
                      <a:noFill/>
                    </a:lnB>
                    <a:solidFill>
                      <a:srgbClr val="FFC000"/>
                    </a:solidFill>
                  </a:tcPr>
                </a:tc>
                <a:extLst>
                  <a:ext uri="{0D108BD9-81ED-4DB2-BD59-A6C34878D82A}">
                    <a16:rowId xmlns:a16="http://schemas.microsoft.com/office/drawing/2014/main" val="3473960235"/>
                  </a:ext>
                </a:extLst>
              </a:tr>
              <a:tr h="272400">
                <a:tc>
                  <a:txBody>
                    <a:bodyPr/>
                    <a:lstStyle/>
                    <a:p>
                      <a:pPr algn="l" fontAlgn="b"/>
                      <a:r>
                        <a:rPr lang="en-US" sz="1300" b="0" i="0" u="none" strike="noStrike" dirty="0">
                          <a:solidFill>
                            <a:srgbClr val="000000"/>
                          </a:solidFill>
                          <a:effectLst/>
                          <a:latin typeface="Arial" panose="020B0604020202020204" pitchFamily="34" charset="0"/>
                        </a:rPr>
                        <a:t>Room</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7,734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8,043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8,043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8,043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8,043 </a:t>
                      </a:r>
                    </a:p>
                  </a:txBody>
                  <a:tcPr marL="3537" marR="3537" marT="3537" marB="0" anchor="b">
                    <a:lnL>
                      <a:noFill/>
                    </a:lnL>
                    <a:lnR>
                      <a:noFill/>
                    </a:lnR>
                    <a:lnT>
                      <a:noFill/>
                    </a:lnT>
                    <a:lnB>
                      <a:noFill/>
                    </a:lnB>
                  </a:tcPr>
                </a:tc>
                <a:extLst>
                  <a:ext uri="{0D108BD9-81ED-4DB2-BD59-A6C34878D82A}">
                    <a16:rowId xmlns:a16="http://schemas.microsoft.com/office/drawing/2014/main" val="2324575145"/>
                  </a:ext>
                </a:extLst>
              </a:tr>
              <a:tr h="272400">
                <a:tc>
                  <a:txBody>
                    <a:bodyPr/>
                    <a:lstStyle/>
                    <a:p>
                      <a:pPr algn="l" fontAlgn="b"/>
                      <a:r>
                        <a:rPr lang="en-US" sz="1300" b="0" i="0" u="none" strike="noStrike" dirty="0">
                          <a:solidFill>
                            <a:srgbClr val="000000"/>
                          </a:solidFill>
                          <a:effectLst/>
                          <a:latin typeface="Arial" panose="020B0604020202020204" pitchFamily="34" charset="0"/>
                        </a:rPr>
                        <a:t>Board</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4,268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4,480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4,480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4,480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4,480 </a:t>
                      </a:r>
                    </a:p>
                  </a:txBody>
                  <a:tcPr marL="3537" marR="3537" marT="3537" marB="0" anchor="b">
                    <a:lnL>
                      <a:noFill/>
                    </a:lnL>
                    <a:lnR>
                      <a:noFill/>
                    </a:lnR>
                    <a:lnT>
                      <a:noFill/>
                    </a:lnT>
                    <a:lnB>
                      <a:noFill/>
                    </a:lnB>
                  </a:tcPr>
                </a:tc>
                <a:extLst>
                  <a:ext uri="{0D108BD9-81ED-4DB2-BD59-A6C34878D82A}">
                    <a16:rowId xmlns:a16="http://schemas.microsoft.com/office/drawing/2014/main" val="363651781"/>
                  </a:ext>
                </a:extLst>
              </a:tr>
              <a:tr h="272400">
                <a:tc>
                  <a:txBody>
                    <a:bodyPr/>
                    <a:lstStyle/>
                    <a:p>
                      <a:pPr algn="l" fontAlgn="b"/>
                      <a:r>
                        <a:rPr lang="en-US" sz="1300" b="1" i="0" u="none" strike="noStrike" dirty="0">
                          <a:solidFill>
                            <a:srgbClr val="000000"/>
                          </a:solidFill>
                          <a:effectLst/>
                          <a:latin typeface="Arial" panose="020B0604020202020204" pitchFamily="34" charset="0"/>
                        </a:rPr>
                        <a:t>Total Tuition, Fees, Room and Board</a:t>
                      </a:r>
                    </a:p>
                  </a:txBody>
                  <a:tcPr marL="3537" marR="3537" marT="3537" marB="0" anchor="b">
                    <a:lnL>
                      <a:noFill/>
                    </a:lnL>
                    <a:lnR>
                      <a:noFill/>
                    </a:lnR>
                    <a:lnT>
                      <a:noFill/>
                    </a:lnT>
                    <a:lnB>
                      <a:noFill/>
                    </a:lnB>
                    <a:solidFill>
                      <a:srgbClr val="FFC000"/>
                    </a:solidFill>
                  </a:tcPr>
                </a:tc>
                <a:tc>
                  <a:txBody>
                    <a:bodyPr/>
                    <a:lstStyle/>
                    <a:p>
                      <a:pPr algn="l" fontAlgn="b"/>
                      <a:r>
                        <a:rPr lang="en-US" sz="1300" b="1" i="0" u="none" strike="noStrike" dirty="0">
                          <a:solidFill>
                            <a:srgbClr val="000000"/>
                          </a:solidFill>
                          <a:effectLst/>
                          <a:latin typeface="Arial" panose="020B0604020202020204" pitchFamily="34" charset="0"/>
                        </a:rPr>
                        <a:t> $            26,598 </a:t>
                      </a:r>
                    </a:p>
                  </a:txBody>
                  <a:tcPr marL="3537" marR="3537" marT="3537" marB="0" anchor="b">
                    <a:lnL>
                      <a:noFill/>
                    </a:lnL>
                    <a:lnR>
                      <a:noFill/>
                    </a:lnR>
                    <a:lnT>
                      <a:noFill/>
                    </a:lnT>
                    <a:lnB>
                      <a:noFill/>
                    </a:lnB>
                    <a:solidFill>
                      <a:srgbClr val="FFC000"/>
                    </a:solidFill>
                  </a:tcPr>
                </a:tc>
                <a:tc>
                  <a:txBody>
                    <a:bodyPr/>
                    <a:lstStyle/>
                    <a:p>
                      <a:pPr algn="l" fontAlgn="b"/>
                      <a:r>
                        <a:rPr lang="en-US" sz="1300" b="1" i="0" u="none" strike="noStrike" dirty="0">
                          <a:solidFill>
                            <a:srgbClr val="000000"/>
                          </a:solidFill>
                          <a:effectLst/>
                          <a:latin typeface="Arial" panose="020B0604020202020204" pitchFamily="34" charset="0"/>
                        </a:rPr>
                        <a:t> $       27,221 </a:t>
                      </a:r>
                    </a:p>
                  </a:txBody>
                  <a:tcPr marL="3537" marR="3537" marT="3537" marB="0" anchor="b">
                    <a:lnL>
                      <a:noFill/>
                    </a:lnL>
                    <a:lnR>
                      <a:noFill/>
                    </a:lnR>
                    <a:lnT>
                      <a:noFill/>
                    </a:lnT>
                    <a:lnB>
                      <a:noFill/>
                    </a:lnB>
                    <a:solidFill>
                      <a:srgbClr val="FFC000"/>
                    </a:solidFill>
                  </a:tcPr>
                </a:tc>
                <a:tc>
                  <a:txBody>
                    <a:bodyPr/>
                    <a:lstStyle/>
                    <a:p>
                      <a:pPr algn="l" fontAlgn="b"/>
                      <a:r>
                        <a:rPr lang="en-US" sz="1300" b="1" i="0" u="none" strike="noStrike" dirty="0">
                          <a:solidFill>
                            <a:srgbClr val="000000"/>
                          </a:solidFill>
                          <a:effectLst/>
                          <a:latin typeface="Arial" panose="020B0604020202020204" pitchFamily="34" charset="0"/>
                        </a:rPr>
                        <a:t> $        27,495 </a:t>
                      </a:r>
                    </a:p>
                  </a:txBody>
                  <a:tcPr marL="3537" marR="3537" marT="3537" marB="0" anchor="b">
                    <a:lnL>
                      <a:noFill/>
                    </a:lnL>
                    <a:lnR>
                      <a:noFill/>
                    </a:lnR>
                    <a:lnT>
                      <a:noFill/>
                    </a:lnT>
                    <a:lnB>
                      <a:noFill/>
                    </a:lnB>
                    <a:solidFill>
                      <a:srgbClr val="FFC000"/>
                    </a:solidFill>
                  </a:tcPr>
                </a:tc>
                <a:tc>
                  <a:txBody>
                    <a:bodyPr/>
                    <a:lstStyle/>
                    <a:p>
                      <a:pPr algn="l" fontAlgn="b"/>
                      <a:r>
                        <a:rPr lang="en-US" sz="1300" b="1" i="0" u="none" strike="noStrike" dirty="0">
                          <a:solidFill>
                            <a:srgbClr val="000000"/>
                          </a:solidFill>
                          <a:effectLst/>
                          <a:latin typeface="Arial" panose="020B0604020202020204" pitchFamily="34" charset="0"/>
                        </a:rPr>
                        <a:t> $        27,727 </a:t>
                      </a:r>
                    </a:p>
                  </a:txBody>
                  <a:tcPr marL="3537" marR="3537" marT="3537" marB="0" anchor="b">
                    <a:lnL>
                      <a:noFill/>
                    </a:lnL>
                    <a:lnR>
                      <a:noFill/>
                    </a:lnR>
                    <a:lnT>
                      <a:noFill/>
                    </a:lnT>
                    <a:lnB>
                      <a:noFill/>
                    </a:lnB>
                    <a:solidFill>
                      <a:srgbClr val="FFC000"/>
                    </a:solidFill>
                  </a:tcPr>
                </a:tc>
                <a:tc>
                  <a:txBody>
                    <a:bodyPr/>
                    <a:lstStyle/>
                    <a:p>
                      <a:pPr algn="l" fontAlgn="b"/>
                      <a:r>
                        <a:rPr lang="en-US" sz="1300" b="1" i="0" u="none" strike="noStrike" dirty="0">
                          <a:solidFill>
                            <a:srgbClr val="000000"/>
                          </a:solidFill>
                          <a:effectLst/>
                          <a:latin typeface="Arial" panose="020B0604020202020204" pitchFamily="34" charset="0"/>
                        </a:rPr>
                        <a:t> $        27,987 </a:t>
                      </a:r>
                    </a:p>
                  </a:txBody>
                  <a:tcPr marL="3537" marR="3537" marT="3537" marB="0" anchor="b">
                    <a:lnL>
                      <a:noFill/>
                    </a:lnL>
                    <a:lnR>
                      <a:noFill/>
                    </a:lnR>
                    <a:lnT>
                      <a:noFill/>
                    </a:lnT>
                    <a:lnB>
                      <a:noFill/>
                    </a:lnB>
                    <a:solidFill>
                      <a:srgbClr val="FFC000"/>
                    </a:solidFill>
                  </a:tcPr>
                </a:tc>
                <a:extLst>
                  <a:ext uri="{0D108BD9-81ED-4DB2-BD59-A6C34878D82A}">
                    <a16:rowId xmlns:a16="http://schemas.microsoft.com/office/drawing/2014/main" val="3273729083"/>
                  </a:ext>
                </a:extLst>
              </a:tr>
              <a:tr h="272400">
                <a:tc>
                  <a:txBody>
                    <a:bodyPr/>
                    <a:lstStyle/>
                    <a:p>
                      <a:pPr algn="l" fontAlgn="b"/>
                      <a:r>
                        <a:rPr lang="en-US" sz="1300" b="0" i="0" u="none" strike="noStrike" dirty="0">
                          <a:solidFill>
                            <a:srgbClr val="000000"/>
                          </a:solidFill>
                          <a:effectLst/>
                          <a:latin typeface="Arial" panose="020B0604020202020204" pitchFamily="34" charset="0"/>
                        </a:rPr>
                        <a:t>Tuition and Fee change from FY2020 Rates</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102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376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608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868 </a:t>
                      </a:r>
                    </a:p>
                  </a:txBody>
                  <a:tcPr marL="3537" marR="3537" marT="3537" marB="0" anchor="b">
                    <a:lnL>
                      <a:noFill/>
                    </a:lnL>
                    <a:lnR>
                      <a:noFill/>
                    </a:lnR>
                    <a:lnT>
                      <a:noFill/>
                    </a:lnT>
                    <a:lnB>
                      <a:noFill/>
                    </a:lnB>
                  </a:tcPr>
                </a:tc>
                <a:extLst>
                  <a:ext uri="{0D108BD9-81ED-4DB2-BD59-A6C34878D82A}">
                    <a16:rowId xmlns:a16="http://schemas.microsoft.com/office/drawing/2014/main" val="1496991476"/>
                  </a:ext>
                </a:extLst>
              </a:tr>
              <a:tr h="272400">
                <a:tc>
                  <a:txBody>
                    <a:bodyPr/>
                    <a:lstStyle/>
                    <a:p>
                      <a:pPr algn="l" fontAlgn="b"/>
                      <a:r>
                        <a:rPr lang="en-US" sz="1300" b="0" i="0" u="none" strike="noStrike" dirty="0">
                          <a:solidFill>
                            <a:srgbClr val="000000"/>
                          </a:solidFill>
                          <a:effectLst/>
                          <a:latin typeface="Arial" panose="020B0604020202020204" pitchFamily="34" charset="0"/>
                        </a:rPr>
                        <a:t>Tuition, Fees, Room and Board change from FY2020 Rates</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623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897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1,129 </a:t>
                      </a:r>
                    </a:p>
                  </a:txBody>
                  <a:tcPr marL="3537" marR="3537" marT="3537" marB="0" anchor="b">
                    <a:lnL>
                      <a:noFill/>
                    </a:lnL>
                    <a:lnR>
                      <a:noFill/>
                    </a:lnR>
                    <a:lnT>
                      <a:noFill/>
                    </a:lnT>
                    <a:lnB>
                      <a:noFill/>
                    </a:lnB>
                  </a:tcPr>
                </a:tc>
                <a:tc>
                  <a:txBody>
                    <a:bodyPr/>
                    <a:lstStyle/>
                    <a:p>
                      <a:pPr algn="l" fontAlgn="b"/>
                      <a:r>
                        <a:rPr lang="en-US" sz="1300" b="0" i="0" u="none" strike="noStrike" dirty="0">
                          <a:solidFill>
                            <a:srgbClr val="000000"/>
                          </a:solidFill>
                          <a:effectLst/>
                          <a:latin typeface="Arial" panose="020B0604020202020204" pitchFamily="34" charset="0"/>
                        </a:rPr>
                        <a:t> $          1,389 </a:t>
                      </a:r>
                    </a:p>
                  </a:txBody>
                  <a:tcPr marL="3537" marR="3537" marT="3537" marB="0" anchor="b">
                    <a:lnL>
                      <a:noFill/>
                    </a:lnL>
                    <a:lnR>
                      <a:noFill/>
                    </a:lnR>
                    <a:lnT>
                      <a:noFill/>
                    </a:lnT>
                    <a:lnB>
                      <a:noFill/>
                    </a:lnB>
                  </a:tcPr>
                </a:tc>
                <a:extLst>
                  <a:ext uri="{0D108BD9-81ED-4DB2-BD59-A6C34878D82A}">
                    <a16:rowId xmlns:a16="http://schemas.microsoft.com/office/drawing/2014/main" val="3414143683"/>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58217331"/>
      </p:ext>
    </p:extLst>
  </p:cSld>
  <p:clrMapOvr>
    <a:masterClrMapping/>
  </p:clrMapOvr>
  <mc:AlternateContent xmlns:mc="http://schemas.openxmlformats.org/markup-compatibility/2006">
    <mc:Choice xmlns:p14="http://schemas.microsoft.com/office/powerpoint/2010/main" Requires="p14">
      <p:transition spd="slow" p14:dur="2000" advTm="15551"/>
    </mc:Choice>
    <mc:Fallback>
      <p:transition spd="slow" advTm="15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295" y="163488"/>
            <a:ext cx="7065410" cy="570216"/>
          </a:xfrm>
        </p:spPr>
        <p:txBody>
          <a:bodyPr/>
          <a:lstStyle/>
          <a:p>
            <a:pPr algn="ctr"/>
            <a:r>
              <a:rPr lang="en-US" sz="3200" b="1" dirty="0">
                <a:solidFill>
                  <a:schemeClr val="tx1">
                    <a:lumMod val="50000"/>
                    <a:lumOff val="50000"/>
                  </a:schemeClr>
                </a:solidFill>
                <a:latin typeface="Arial" panose="020B0604020202020204" pitchFamily="34" charset="0"/>
                <a:cs typeface="Arial" panose="020B0604020202020204" pitchFamily="34" charset="0"/>
              </a:rPr>
              <a:t>Masters Student Proposed Tuition</a:t>
            </a:r>
          </a:p>
        </p:txBody>
      </p:sp>
      <p:sp>
        <p:nvSpPr>
          <p:cNvPr id="8" name="TextBox 7"/>
          <p:cNvSpPr txBox="1"/>
          <p:nvPr/>
        </p:nvSpPr>
        <p:spPr>
          <a:xfrm>
            <a:off x="8174203" y="5841405"/>
            <a:ext cx="3071649" cy="338554"/>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*Based on 9 credits a semester</a:t>
            </a:r>
          </a:p>
        </p:txBody>
      </p:sp>
      <p:graphicFrame>
        <p:nvGraphicFramePr>
          <p:cNvPr id="3" name="Table 2"/>
          <p:cNvGraphicFramePr>
            <a:graphicFrameLocks noGrp="1"/>
          </p:cNvGraphicFramePr>
          <p:nvPr>
            <p:extLst>
              <p:ext uri="{D42A27DB-BD31-4B8C-83A1-F6EECF244321}">
                <p14:modId xmlns:p14="http://schemas.microsoft.com/office/powerpoint/2010/main" val="4025475467"/>
              </p:ext>
            </p:extLst>
          </p:nvPr>
        </p:nvGraphicFramePr>
        <p:xfrm>
          <a:off x="946148" y="987269"/>
          <a:ext cx="10299704" cy="4266565"/>
        </p:xfrm>
        <a:graphic>
          <a:graphicData uri="http://schemas.openxmlformats.org/drawingml/2006/table">
            <a:tbl>
              <a:tblPr/>
              <a:tblGrid>
                <a:gridCol w="4550144">
                  <a:extLst>
                    <a:ext uri="{9D8B030D-6E8A-4147-A177-3AD203B41FA5}">
                      <a16:colId xmlns:a16="http://schemas.microsoft.com/office/drawing/2014/main" val="1047080248"/>
                    </a:ext>
                  </a:extLst>
                </a:gridCol>
                <a:gridCol w="1437390">
                  <a:extLst>
                    <a:ext uri="{9D8B030D-6E8A-4147-A177-3AD203B41FA5}">
                      <a16:colId xmlns:a16="http://schemas.microsoft.com/office/drawing/2014/main" val="260061818"/>
                    </a:ext>
                  </a:extLst>
                </a:gridCol>
                <a:gridCol w="1437390">
                  <a:extLst>
                    <a:ext uri="{9D8B030D-6E8A-4147-A177-3AD203B41FA5}">
                      <a16:colId xmlns:a16="http://schemas.microsoft.com/office/drawing/2014/main" val="2337374928"/>
                    </a:ext>
                  </a:extLst>
                </a:gridCol>
                <a:gridCol w="1437390">
                  <a:extLst>
                    <a:ext uri="{9D8B030D-6E8A-4147-A177-3AD203B41FA5}">
                      <a16:colId xmlns:a16="http://schemas.microsoft.com/office/drawing/2014/main" val="3415769081"/>
                    </a:ext>
                  </a:extLst>
                </a:gridCol>
                <a:gridCol w="1437390">
                  <a:extLst>
                    <a:ext uri="{9D8B030D-6E8A-4147-A177-3AD203B41FA5}">
                      <a16:colId xmlns:a16="http://schemas.microsoft.com/office/drawing/2014/main" val="761831680"/>
                    </a:ext>
                  </a:extLst>
                </a:gridCol>
              </a:tblGrid>
              <a:tr h="290830">
                <a:tc gridSpan="5">
                  <a:txBody>
                    <a:bodyPr/>
                    <a:lstStyle/>
                    <a:p>
                      <a:pPr algn="ctr" fontAlgn="b"/>
                      <a:r>
                        <a:rPr lang="en-US" sz="1800" b="1" i="0" u="none" strike="noStrike" dirty="0">
                          <a:solidFill>
                            <a:srgbClr val="000000"/>
                          </a:solidFill>
                          <a:effectLst/>
                          <a:latin typeface="Arial" panose="020B0604020202020204" pitchFamily="34" charset="0"/>
                        </a:rPr>
                        <a:t>Resident</a:t>
                      </a:r>
                    </a:p>
                  </a:txBody>
                  <a:tcPr marL="4763" marR="4763" marT="4763"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1000946"/>
                  </a:ext>
                </a:extLst>
              </a:tr>
              <a:tr h="290830">
                <a:tc>
                  <a:txBody>
                    <a:bodyPr/>
                    <a:lstStyle/>
                    <a:p>
                      <a:pPr algn="l" fontAlgn="b"/>
                      <a:r>
                        <a:rPr lang="en-US" sz="1800" b="1" i="0" u="none" strike="noStrike" dirty="0">
                          <a:solidFill>
                            <a:srgbClr val="000000"/>
                          </a:solidFill>
                          <a:effectLst/>
                          <a:latin typeface="Arial" panose="020B0604020202020204" pitchFamily="34" charset="0"/>
                        </a:rPr>
                        <a:t>Range of Proposed Tuition Increase*</a:t>
                      </a:r>
                    </a:p>
                  </a:txBody>
                  <a:tcPr marL="4763" marR="4763" marT="4763" marB="0" anchor="b">
                    <a:lnL>
                      <a:noFill/>
                    </a:lnL>
                    <a:lnR>
                      <a:noFill/>
                    </a:lnR>
                    <a:lnT w="25400" cap="flat" cmpd="dbl" algn="ctr">
                      <a:solidFill>
                        <a:srgbClr val="000000"/>
                      </a:solidFill>
                      <a:prstDash val="solid"/>
                      <a:round/>
                      <a:headEnd type="none" w="med" len="med"/>
                      <a:tailEnd type="none" w="med" len="med"/>
                    </a:lnT>
                    <a:lnB>
                      <a:noFill/>
                    </a:lnB>
                    <a:solidFill>
                      <a:srgbClr val="FFC000"/>
                    </a:solidFill>
                  </a:tcPr>
                </a:tc>
                <a:tc>
                  <a:txBody>
                    <a:bodyPr/>
                    <a:lstStyle/>
                    <a:p>
                      <a:pPr algn="r" fontAlgn="b"/>
                      <a:r>
                        <a:rPr lang="en-US" sz="1800" b="1" i="0" u="none" strike="noStrike" dirty="0">
                          <a:solidFill>
                            <a:srgbClr val="000000"/>
                          </a:solidFill>
                          <a:effectLst/>
                          <a:latin typeface="Arial" panose="020B0604020202020204" pitchFamily="34" charset="0"/>
                        </a:rPr>
                        <a:t>0.0%</a:t>
                      </a:r>
                    </a:p>
                  </a:txBody>
                  <a:tcPr marL="4763" marR="4763" marT="4763" marB="0" anchor="b">
                    <a:lnL>
                      <a:noFill/>
                    </a:lnL>
                    <a:lnR>
                      <a:noFill/>
                    </a:lnR>
                    <a:lnT w="25400" cap="flat" cmpd="dbl" algn="ctr">
                      <a:solidFill>
                        <a:srgbClr val="000000"/>
                      </a:solidFill>
                      <a:prstDash val="solid"/>
                      <a:round/>
                      <a:headEnd type="none" w="med" len="med"/>
                      <a:tailEnd type="none" w="med" len="med"/>
                    </a:lnT>
                    <a:lnB>
                      <a:noFill/>
                    </a:lnB>
                    <a:solidFill>
                      <a:srgbClr val="FFC000"/>
                    </a:solidFill>
                  </a:tcPr>
                </a:tc>
                <a:tc>
                  <a:txBody>
                    <a:bodyPr/>
                    <a:lstStyle/>
                    <a:p>
                      <a:pPr algn="r" fontAlgn="b"/>
                      <a:r>
                        <a:rPr lang="en-US" sz="1800" b="1" i="0" u="none" strike="noStrike" dirty="0">
                          <a:solidFill>
                            <a:srgbClr val="000000"/>
                          </a:solidFill>
                          <a:effectLst/>
                          <a:latin typeface="Arial" panose="020B0604020202020204" pitchFamily="34" charset="0"/>
                        </a:rPr>
                        <a:t>2.0%</a:t>
                      </a:r>
                    </a:p>
                  </a:txBody>
                  <a:tcPr marL="4763" marR="4763" marT="4763" marB="0" anchor="b">
                    <a:lnL>
                      <a:noFill/>
                    </a:lnL>
                    <a:lnR>
                      <a:noFill/>
                    </a:lnR>
                    <a:lnT w="25400" cap="flat" cmpd="dbl" algn="ctr">
                      <a:solidFill>
                        <a:srgbClr val="000000"/>
                      </a:solidFill>
                      <a:prstDash val="solid"/>
                      <a:round/>
                      <a:headEnd type="none" w="med" len="med"/>
                      <a:tailEnd type="none" w="med" len="med"/>
                    </a:lnT>
                    <a:lnB>
                      <a:noFill/>
                    </a:lnB>
                    <a:solidFill>
                      <a:srgbClr val="FFC000"/>
                    </a:solidFill>
                  </a:tcPr>
                </a:tc>
                <a:tc>
                  <a:txBody>
                    <a:bodyPr/>
                    <a:lstStyle/>
                    <a:p>
                      <a:pPr algn="r" fontAlgn="b"/>
                      <a:r>
                        <a:rPr lang="en-US" sz="1800" b="1" i="0" u="none" strike="noStrike" dirty="0">
                          <a:solidFill>
                            <a:srgbClr val="000000"/>
                          </a:solidFill>
                          <a:effectLst/>
                          <a:latin typeface="Arial" panose="020B0604020202020204" pitchFamily="34" charset="0"/>
                        </a:rPr>
                        <a:t>4.0%</a:t>
                      </a:r>
                    </a:p>
                  </a:txBody>
                  <a:tcPr marL="4763" marR="4763" marT="4763" marB="0" anchor="b">
                    <a:lnL>
                      <a:noFill/>
                    </a:lnL>
                    <a:lnR>
                      <a:noFill/>
                    </a:lnR>
                    <a:lnT w="25400" cap="flat" cmpd="dbl" algn="ctr">
                      <a:solidFill>
                        <a:srgbClr val="000000"/>
                      </a:solidFill>
                      <a:prstDash val="solid"/>
                      <a:round/>
                      <a:headEnd type="none" w="med" len="med"/>
                      <a:tailEnd type="none" w="med" len="med"/>
                    </a:lnT>
                    <a:lnB>
                      <a:noFill/>
                    </a:lnB>
                    <a:solidFill>
                      <a:srgbClr val="FFC000"/>
                    </a:solidFill>
                  </a:tcPr>
                </a:tc>
                <a:tc>
                  <a:txBody>
                    <a:bodyPr/>
                    <a:lstStyle/>
                    <a:p>
                      <a:pPr algn="r" fontAlgn="b"/>
                      <a:r>
                        <a:rPr lang="en-US" sz="1800" b="1" i="0" u="none" strike="noStrike" dirty="0">
                          <a:solidFill>
                            <a:srgbClr val="000000"/>
                          </a:solidFill>
                          <a:effectLst/>
                          <a:latin typeface="Arial" panose="020B0604020202020204" pitchFamily="34" charset="0"/>
                        </a:rPr>
                        <a:t>6.0%</a:t>
                      </a:r>
                    </a:p>
                  </a:txBody>
                  <a:tcPr marL="4763" marR="4763" marT="4763" marB="0" anchor="b">
                    <a:lnL>
                      <a:noFill/>
                    </a:lnL>
                    <a:lnR>
                      <a:noFill/>
                    </a:lnR>
                    <a:lnT w="25400" cap="flat" cmpd="dbl" algn="ctr">
                      <a:solidFill>
                        <a:srgbClr val="000000"/>
                      </a:solidFill>
                      <a:prstDash val="solid"/>
                      <a:round/>
                      <a:headEnd type="none" w="med" len="med"/>
                      <a:tailEnd type="none" w="med" len="med"/>
                    </a:lnT>
                    <a:lnB>
                      <a:noFill/>
                    </a:lnB>
                    <a:solidFill>
                      <a:srgbClr val="FFC000"/>
                    </a:solidFill>
                  </a:tcPr>
                </a:tc>
                <a:extLst>
                  <a:ext uri="{0D108BD9-81ED-4DB2-BD59-A6C34878D82A}">
                    <a16:rowId xmlns:a16="http://schemas.microsoft.com/office/drawing/2014/main" val="1047801609"/>
                  </a:ext>
                </a:extLst>
              </a:tr>
              <a:tr h="281305">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val="1753645898"/>
                  </a:ext>
                </a:extLst>
              </a:tr>
              <a:tr h="281305">
                <a:tc>
                  <a:txBody>
                    <a:bodyPr/>
                    <a:lstStyle/>
                    <a:p>
                      <a:pPr algn="l" fontAlgn="b"/>
                      <a:r>
                        <a:rPr lang="en-US" sz="1800" b="0" i="0" u="none" strike="noStrike" dirty="0">
                          <a:solidFill>
                            <a:srgbClr val="000000"/>
                          </a:solidFill>
                          <a:effectLst/>
                          <a:latin typeface="Arial" panose="020B0604020202020204" pitchFamily="34" charset="0"/>
                        </a:rPr>
                        <a:t>FY2020 Tuition</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12,618 </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12,618 </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12,618 </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12,618 </a:t>
                      </a:r>
                    </a:p>
                  </a:txBody>
                  <a:tcPr marL="4763" marR="4763" marT="4763" marB="0" anchor="b">
                    <a:lnL>
                      <a:noFill/>
                    </a:lnL>
                    <a:lnR>
                      <a:noFill/>
                    </a:lnR>
                    <a:lnT>
                      <a:noFill/>
                    </a:lnT>
                    <a:lnB>
                      <a:noFill/>
                    </a:lnB>
                  </a:tcPr>
                </a:tc>
                <a:extLst>
                  <a:ext uri="{0D108BD9-81ED-4DB2-BD59-A6C34878D82A}">
                    <a16:rowId xmlns:a16="http://schemas.microsoft.com/office/drawing/2014/main" val="2935925313"/>
                  </a:ext>
                </a:extLst>
              </a:tr>
              <a:tr h="281305">
                <a:tc>
                  <a:txBody>
                    <a:bodyPr/>
                    <a:lstStyle/>
                    <a:p>
                      <a:pPr algn="l" fontAlgn="b"/>
                      <a:r>
                        <a:rPr lang="en-US" sz="1800" b="0" i="0" u="none" strike="noStrike" dirty="0">
                          <a:solidFill>
                            <a:srgbClr val="000000"/>
                          </a:solidFill>
                          <a:effectLst/>
                          <a:latin typeface="Arial" panose="020B0604020202020204" pitchFamily="34" charset="0"/>
                        </a:rPr>
                        <a:t>FY2021 Tuition Increase</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12,618 </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12,888 </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13,140 </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13,392 </a:t>
                      </a:r>
                    </a:p>
                  </a:txBody>
                  <a:tcPr marL="4763" marR="4763" marT="4763" marB="0" anchor="b">
                    <a:lnL>
                      <a:noFill/>
                    </a:lnL>
                    <a:lnR>
                      <a:noFill/>
                    </a:lnR>
                    <a:lnT>
                      <a:noFill/>
                    </a:lnT>
                    <a:lnB>
                      <a:noFill/>
                    </a:lnB>
                  </a:tcPr>
                </a:tc>
                <a:extLst>
                  <a:ext uri="{0D108BD9-81ED-4DB2-BD59-A6C34878D82A}">
                    <a16:rowId xmlns:a16="http://schemas.microsoft.com/office/drawing/2014/main" val="474197646"/>
                  </a:ext>
                </a:extLst>
              </a:tr>
              <a:tr h="281305">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val="1949116360"/>
                  </a:ext>
                </a:extLst>
              </a:tr>
              <a:tr h="285750">
                <a:tc>
                  <a:txBody>
                    <a:bodyPr/>
                    <a:lstStyle/>
                    <a:p>
                      <a:pPr algn="l" fontAlgn="b"/>
                      <a:r>
                        <a:rPr lang="en-US" sz="1800" b="1" i="0" u="none" strike="noStrike" dirty="0">
                          <a:solidFill>
                            <a:srgbClr val="000000"/>
                          </a:solidFill>
                          <a:effectLst/>
                          <a:latin typeface="Arial" panose="020B0604020202020204" pitchFamily="34" charset="0"/>
                        </a:rPr>
                        <a:t>Proposed $ Increase Per Academic Year</a:t>
                      </a:r>
                    </a:p>
                  </a:txBody>
                  <a:tcPr marL="4763" marR="4763" marT="4763" marB="0" anchor="b">
                    <a:lnL>
                      <a:noFill/>
                    </a:lnL>
                    <a:lnR>
                      <a:noFill/>
                    </a:lnR>
                    <a:lnT>
                      <a:noFill/>
                    </a:lnT>
                    <a:lnB>
                      <a:noFill/>
                    </a:lnB>
                    <a:solidFill>
                      <a:srgbClr val="FFC000"/>
                    </a:solidFill>
                  </a:tcPr>
                </a:tc>
                <a:tc>
                  <a:txBody>
                    <a:bodyPr/>
                    <a:lstStyle/>
                    <a:p>
                      <a:pPr algn="l" fontAlgn="b"/>
                      <a:r>
                        <a:rPr lang="en-US" sz="1800" b="1" i="0" u="none" strike="noStrike" dirty="0">
                          <a:solidFill>
                            <a:srgbClr val="000000"/>
                          </a:solidFill>
                          <a:effectLst/>
                          <a:latin typeface="Arial" panose="020B0604020202020204" pitchFamily="34" charset="0"/>
                        </a:rPr>
                        <a:t> $              -   </a:t>
                      </a:r>
                    </a:p>
                  </a:txBody>
                  <a:tcPr marL="4763" marR="4763" marT="4763" marB="0" anchor="b">
                    <a:lnL>
                      <a:noFill/>
                    </a:lnL>
                    <a:lnR>
                      <a:noFill/>
                    </a:lnR>
                    <a:lnT>
                      <a:noFill/>
                    </a:lnT>
                    <a:lnB>
                      <a:noFill/>
                    </a:lnB>
                    <a:solidFill>
                      <a:srgbClr val="FFC000"/>
                    </a:solidFill>
                  </a:tcPr>
                </a:tc>
                <a:tc>
                  <a:txBody>
                    <a:bodyPr/>
                    <a:lstStyle/>
                    <a:p>
                      <a:pPr algn="l" fontAlgn="b"/>
                      <a:r>
                        <a:rPr lang="en-US" sz="1800" b="1" i="0" u="none" strike="noStrike" dirty="0">
                          <a:solidFill>
                            <a:srgbClr val="000000"/>
                          </a:solidFill>
                          <a:effectLst/>
                          <a:latin typeface="Arial" panose="020B0604020202020204" pitchFamily="34" charset="0"/>
                        </a:rPr>
                        <a:t> $           270 </a:t>
                      </a:r>
                    </a:p>
                  </a:txBody>
                  <a:tcPr marL="4763" marR="4763" marT="4763" marB="0" anchor="b">
                    <a:lnL>
                      <a:noFill/>
                    </a:lnL>
                    <a:lnR>
                      <a:noFill/>
                    </a:lnR>
                    <a:lnT>
                      <a:noFill/>
                    </a:lnT>
                    <a:lnB>
                      <a:noFill/>
                    </a:lnB>
                    <a:solidFill>
                      <a:srgbClr val="FFC000"/>
                    </a:solidFill>
                  </a:tcPr>
                </a:tc>
                <a:tc>
                  <a:txBody>
                    <a:bodyPr/>
                    <a:lstStyle/>
                    <a:p>
                      <a:pPr algn="l" fontAlgn="b"/>
                      <a:r>
                        <a:rPr lang="en-US" sz="1800" b="1" i="0" u="none" strike="noStrike" dirty="0">
                          <a:solidFill>
                            <a:srgbClr val="000000"/>
                          </a:solidFill>
                          <a:effectLst/>
                          <a:latin typeface="Arial" panose="020B0604020202020204" pitchFamily="34" charset="0"/>
                        </a:rPr>
                        <a:t> $           522 </a:t>
                      </a:r>
                    </a:p>
                  </a:txBody>
                  <a:tcPr marL="4763" marR="4763" marT="4763" marB="0" anchor="b">
                    <a:lnL>
                      <a:noFill/>
                    </a:lnL>
                    <a:lnR>
                      <a:noFill/>
                    </a:lnR>
                    <a:lnT>
                      <a:noFill/>
                    </a:lnT>
                    <a:lnB>
                      <a:noFill/>
                    </a:lnB>
                    <a:solidFill>
                      <a:srgbClr val="FFC000"/>
                    </a:solidFill>
                  </a:tcPr>
                </a:tc>
                <a:tc>
                  <a:txBody>
                    <a:bodyPr/>
                    <a:lstStyle/>
                    <a:p>
                      <a:pPr algn="l" fontAlgn="b"/>
                      <a:r>
                        <a:rPr lang="en-US" sz="1800" b="1" i="0" u="none" strike="noStrike" dirty="0">
                          <a:solidFill>
                            <a:srgbClr val="000000"/>
                          </a:solidFill>
                          <a:effectLst/>
                          <a:latin typeface="Arial" panose="020B0604020202020204" pitchFamily="34" charset="0"/>
                        </a:rPr>
                        <a:t> $           774 </a:t>
                      </a:r>
                    </a:p>
                  </a:txBody>
                  <a:tcPr marL="4763" marR="4763" marT="4763" marB="0" anchor="b">
                    <a:lnL>
                      <a:noFill/>
                    </a:lnL>
                    <a:lnR>
                      <a:noFill/>
                    </a:lnR>
                    <a:lnT>
                      <a:noFill/>
                    </a:lnT>
                    <a:lnB>
                      <a:noFill/>
                    </a:lnB>
                    <a:solidFill>
                      <a:srgbClr val="FFC000"/>
                    </a:solidFill>
                  </a:tcPr>
                </a:tc>
                <a:extLst>
                  <a:ext uri="{0D108BD9-81ED-4DB2-BD59-A6C34878D82A}">
                    <a16:rowId xmlns:a16="http://schemas.microsoft.com/office/drawing/2014/main" val="3426310929"/>
                  </a:ext>
                </a:extLst>
              </a:tr>
              <a:tr h="281305">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621111"/>
                  </a:ext>
                </a:extLst>
              </a:tr>
              <a:tr h="290830">
                <a:tc gridSpan="5">
                  <a:txBody>
                    <a:bodyPr/>
                    <a:lstStyle/>
                    <a:p>
                      <a:pPr algn="ctr" fontAlgn="b"/>
                      <a:r>
                        <a:rPr lang="en-US" sz="1800" b="1" i="0" u="none" strike="noStrike" dirty="0">
                          <a:solidFill>
                            <a:srgbClr val="000000"/>
                          </a:solidFill>
                          <a:effectLst/>
                          <a:latin typeface="Arial" panose="020B0604020202020204" pitchFamily="34" charset="0"/>
                        </a:rPr>
                        <a:t>Non-Resident</a:t>
                      </a:r>
                    </a:p>
                  </a:txBody>
                  <a:tcPr marL="4763" marR="4763" marT="4763"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86734611"/>
                  </a:ext>
                </a:extLst>
              </a:tr>
              <a:tr h="290830">
                <a:tc>
                  <a:txBody>
                    <a:bodyPr/>
                    <a:lstStyle/>
                    <a:p>
                      <a:pPr algn="l" fontAlgn="b"/>
                      <a:r>
                        <a:rPr lang="en-US" sz="1800" b="1" i="0" u="none" strike="noStrike" dirty="0">
                          <a:solidFill>
                            <a:srgbClr val="000000"/>
                          </a:solidFill>
                          <a:effectLst/>
                          <a:latin typeface="Arial" panose="020B0604020202020204" pitchFamily="34" charset="0"/>
                        </a:rPr>
                        <a:t>Range of Proposed Tuition Increase*</a:t>
                      </a:r>
                    </a:p>
                  </a:txBody>
                  <a:tcPr marL="4763" marR="4763" marT="4763" marB="0" anchor="b">
                    <a:lnL>
                      <a:noFill/>
                    </a:lnL>
                    <a:lnR>
                      <a:noFill/>
                    </a:lnR>
                    <a:lnT w="25400" cap="flat" cmpd="dbl" algn="ctr">
                      <a:solidFill>
                        <a:srgbClr val="000000"/>
                      </a:solidFill>
                      <a:prstDash val="solid"/>
                      <a:round/>
                      <a:headEnd type="none" w="med" len="med"/>
                      <a:tailEnd type="none" w="med" len="med"/>
                    </a:lnT>
                    <a:lnB>
                      <a:noFill/>
                    </a:lnB>
                    <a:solidFill>
                      <a:srgbClr val="BDD7EE"/>
                    </a:solidFill>
                  </a:tcPr>
                </a:tc>
                <a:tc>
                  <a:txBody>
                    <a:bodyPr/>
                    <a:lstStyle/>
                    <a:p>
                      <a:pPr algn="r" fontAlgn="b"/>
                      <a:r>
                        <a:rPr lang="en-US" sz="1800" b="1" i="0" u="none" strike="noStrike" dirty="0">
                          <a:solidFill>
                            <a:srgbClr val="000000"/>
                          </a:solidFill>
                          <a:effectLst/>
                          <a:latin typeface="Arial" panose="020B0604020202020204" pitchFamily="34" charset="0"/>
                        </a:rPr>
                        <a:t>0.0%</a:t>
                      </a:r>
                    </a:p>
                  </a:txBody>
                  <a:tcPr marL="4763" marR="4763" marT="4763" marB="0" anchor="b">
                    <a:lnL>
                      <a:noFill/>
                    </a:lnL>
                    <a:lnR>
                      <a:noFill/>
                    </a:lnR>
                    <a:lnT w="25400" cap="flat" cmpd="dbl" algn="ctr">
                      <a:solidFill>
                        <a:srgbClr val="000000"/>
                      </a:solidFill>
                      <a:prstDash val="solid"/>
                      <a:round/>
                      <a:headEnd type="none" w="med" len="med"/>
                      <a:tailEnd type="none" w="med" len="med"/>
                    </a:lnT>
                    <a:lnB>
                      <a:noFill/>
                    </a:lnB>
                    <a:solidFill>
                      <a:srgbClr val="BDD7EE"/>
                    </a:solidFill>
                  </a:tcPr>
                </a:tc>
                <a:tc>
                  <a:txBody>
                    <a:bodyPr/>
                    <a:lstStyle/>
                    <a:p>
                      <a:pPr algn="r" fontAlgn="b"/>
                      <a:r>
                        <a:rPr lang="en-US" sz="1800" b="1" i="0" u="none" strike="noStrike" dirty="0">
                          <a:solidFill>
                            <a:srgbClr val="000000"/>
                          </a:solidFill>
                          <a:effectLst/>
                          <a:latin typeface="Arial" panose="020B0604020202020204" pitchFamily="34" charset="0"/>
                        </a:rPr>
                        <a:t>2.0%</a:t>
                      </a:r>
                    </a:p>
                  </a:txBody>
                  <a:tcPr marL="4763" marR="4763" marT="4763" marB="0" anchor="b">
                    <a:lnL>
                      <a:noFill/>
                    </a:lnL>
                    <a:lnR>
                      <a:noFill/>
                    </a:lnR>
                    <a:lnT w="25400" cap="flat" cmpd="dbl" algn="ctr">
                      <a:solidFill>
                        <a:srgbClr val="000000"/>
                      </a:solidFill>
                      <a:prstDash val="solid"/>
                      <a:round/>
                      <a:headEnd type="none" w="med" len="med"/>
                      <a:tailEnd type="none" w="med" len="med"/>
                    </a:lnT>
                    <a:lnB>
                      <a:noFill/>
                    </a:lnB>
                    <a:solidFill>
                      <a:srgbClr val="BDD7EE"/>
                    </a:solidFill>
                  </a:tcPr>
                </a:tc>
                <a:tc>
                  <a:txBody>
                    <a:bodyPr/>
                    <a:lstStyle/>
                    <a:p>
                      <a:pPr algn="r" fontAlgn="b"/>
                      <a:r>
                        <a:rPr lang="en-US" sz="1800" b="1" i="0" u="none" strike="noStrike" dirty="0">
                          <a:solidFill>
                            <a:srgbClr val="000000"/>
                          </a:solidFill>
                          <a:effectLst/>
                          <a:latin typeface="Arial" panose="020B0604020202020204" pitchFamily="34" charset="0"/>
                        </a:rPr>
                        <a:t>4.0%</a:t>
                      </a:r>
                    </a:p>
                  </a:txBody>
                  <a:tcPr marL="4763" marR="4763" marT="4763" marB="0" anchor="b">
                    <a:lnL>
                      <a:noFill/>
                    </a:lnL>
                    <a:lnR>
                      <a:noFill/>
                    </a:lnR>
                    <a:lnT w="25400" cap="flat" cmpd="dbl" algn="ctr">
                      <a:solidFill>
                        <a:srgbClr val="000000"/>
                      </a:solidFill>
                      <a:prstDash val="solid"/>
                      <a:round/>
                      <a:headEnd type="none" w="med" len="med"/>
                      <a:tailEnd type="none" w="med" len="med"/>
                    </a:lnT>
                    <a:lnB>
                      <a:noFill/>
                    </a:lnB>
                    <a:solidFill>
                      <a:srgbClr val="BDD7EE"/>
                    </a:solidFill>
                  </a:tcPr>
                </a:tc>
                <a:tc>
                  <a:txBody>
                    <a:bodyPr/>
                    <a:lstStyle/>
                    <a:p>
                      <a:pPr algn="r" fontAlgn="b"/>
                      <a:r>
                        <a:rPr lang="en-US" sz="1800" b="1" i="0" u="none" strike="noStrike" dirty="0">
                          <a:solidFill>
                            <a:srgbClr val="000000"/>
                          </a:solidFill>
                          <a:effectLst/>
                          <a:latin typeface="Arial" panose="020B0604020202020204" pitchFamily="34" charset="0"/>
                        </a:rPr>
                        <a:t>6.0%</a:t>
                      </a:r>
                    </a:p>
                  </a:txBody>
                  <a:tcPr marL="4763" marR="4763" marT="4763" marB="0" anchor="b">
                    <a:lnL>
                      <a:noFill/>
                    </a:lnL>
                    <a:lnR>
                      <a:noFill/>
                    </a:lnR>
                    <a:lnT w="25400" cap="flat" cmpd="dbl" algn="ctr">
                      <a:solidFill>
                        <a:srgbClr val="000000"/>
                      </a:solidFill>
                      <a:prstDash val="solid"/>
                      <a:round/>
                      <a:headEnd type="none" w="med" len="med"/>
                      <a:tailEnd type="none" w="med" len="med"/>
                    </a:lnT>
                    <a:lnB>
                      <a:noFill/>
                    </a:lnB>
                    <a:solidFill>
                      <a:srgbClr val="BDD7EE"/>
                    </a:solidFill>
                  </a:tcPr>
                </a:tc>
                <a:extLst>
                  <a:ext uri="{0D108BD9-81ED-4DB2-BD59-A6C34878D82A}">
                    <a16:rowId xmlns:a16="http://schemas.microsoft.com/office/drawing/2014/main" val="3638177767"/>
                  </a:ext>
                </a:extLst>
              </a:tr>
              <a:tr h="281305">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val="2848425169"/>
                  </a:ext>
                </a:extLst>
              </a:tr>
              <a:tr h="281305">
                <a:tc>
                  <a:txBody>
                    <a:bodyPr/>
                    <a:lstStyle/>
                    <a:p>
                      <a:pPr algn="l" fontAlgn="b"/>
                      <a:r>
                        <a:rPr lang="en-US" sz="1800" b="0" i="0" u="none" strike="noStrike" dirty="0">
                          <a:solidFill>
                            <a:srgbClr val="000000"/>
                          </a:solidFill>
                          <a:effectLst/>
                          <a:latin typeface="Arial" panose="020B0604020202020204" pitchFamily="34" charset="0"/>
                        </a:rPr>
                        <a:t>FY2020 Tuition</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25,956 </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25,956 </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25,956 </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25,956 </a:t>
                      </a:r>
                    </a:p>
                  </a:txBody>
                  <a:tcPr marL="4763" marR="4763" marT="4763" marB="0" anchor="b">
                    <a:lnL>
                      <a:noFill/>
                    </a:lnL>
                    <a:lnR>
                      <a:noFill/>
                    </a:lnR>
                    <a:lnT>
                      <a:noFill/>
                    </a:lnT>
                    <a:lnB>
                      <a:noFill/>
                    </a:lnB>
                  </a:tcPr>
                </a:tc>
                <a:extLst>
                  <a:ext uri="{0D108BD9-81ED-4DB2-BD59-A6C34878D82A}">
                    <a16:rowId xmlns:a16="http://schemas.microsoft.com/office/drawing/2014/main" val="13502757"/>
                  </a:ext>
                </a:extLst>
              </a:tr>
              <a:tr h="281305">
                <a:tc>
                  <a:txBody>
                    <a:bodyPr/>
                    <a:lstStyle/>
                    <a:p>
                      <a:pPr algn="l" fontAlgn="b"/>
                      <a:r>
                        <a:rPr lang="en-US" sz="1800" b="0" i="0" u="none" strike="noStrike" dirty="0">
                          <a:solidFill>
                            <a:srgbClr val="000000"/>
                          </a:solidFill>
                          <a:effectLst/>
                          <a:latin typeface="Arial" panose="020B0604020202020204" pitchFamily="34" charset="0"/>
                        </a:rPr>
                        <a:t>FY2021 Tuition Increase</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25,956 </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26,478 </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27,000 </a:t>
                      </a:r>
                    </a:p>
                  </a:txBody>
                  <a:tcPr marL="4763" marR="4763" marT="4763" marB="0" anchor="b">
                    <a:lnL>
                      <a:noFill/>
                    </a:lnL>
                    <a:lnR>
                      <a:noFill/>
                    </a:lnR>
                    <a:lnT>
                      <a:noFill/>
                    </a:lnT>
                    <a:lnB>
                      <a:noFill/>
                    </a:lnB>
                  </a:tcPr>
                </a:tc>
                <a:tc>
                  <a:txBody>
                    <a:bodyPr/>
                    <a:lstStyle/>
                    <a:p>
                      <a:pPr algn="l" fontAlgn="b"/>
                      <a:r>
                        <a:rPr lang="en-US" sz="1800" b="0" i="0" u="none" strike="noStrike" dirty="0">
                          <a:solidFill>
                            <a:srgbClr val="000000"/>
                          </a:solidFill>
                          <a:effectLst/>
                          <a:latin typeface="Arial" panose="020B0604020202020204" pitchFamily="34" charset="0"/>
                        </a:rPr>
                        <a:t> $      27,522 </a:t>
                      </a:r>
                    </a:p>
                  </a:txBody>
                  <a:tcPr marL="4763" marR="4763" marT="4763" marB="0" anchor="b">
                    <a:lnL>
                      <a:noFill/>
                    </a:lnL>
                    <a:lnR>
                      <a:noFill/>
                    </a:lnR>
                    <a:lnT>
                      <a:noFill/>
                    </a:lnT>
                    <a:lnB>
                      <a:noFill/>
                    </a:lnB>
                  </a:tcPr>
                </a:tc>
                <a:extLst>
                  <a:ext uri="{0D108BD9-81ED-4DB2-BD59-A6C34878D82A}">
                    <a16:rowId xmlns:a16="http://schemas.microsoft.com/office/drawing/2014/main" val="2495780680"/>
                  </a:ext>
                </a:extLst>
              </a:tr>
              <a:tr h="281305">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val="1181252211"/>
                  </a:ext>
                </a:extLst>
              </a:tr>
              <a:tr h="285750">
                <a:tc>
                  <a:txBody>
                    <a:bodyPr/>
                    <a:lstStyle/>
                    <a:p>
                      <a:pPr algn="l" fontAlgn="b"/>
                      <a:r>
                        <a:rPr lang="en-US" sz="1800" b="1" i="0" u="none" strike="noStrike" dirty="0">
                          <a:solidFill>
                            <a:srgbClr val="000000"/>
                          </a:solidFill>
                          <a:effectLst/>
                          <a:latin typeface="Arial" panose="020B0604020202020204" pitchFamily="34" charset="0"/>
                        </a:rPr>
                        <a:t>Proposed $ Increase Per Academic Year</a:t>
                      </a:r>
                    </a:p>
                  </a:txBody>
                  <a:tcPr marL="4763" marR="4763" marT="4763" marB="0" anchor="b">
                    <a:lnL>
                      <a:noFill/>
                    </a:lnL>
                    <a:lnR>
                      <a:noFill/>
                    </a:lnR>
                    <a:lnT>
                      <a:noFill/>
                    </a:lnT>
                    <a:lnB>
                      <a:noFill/>
                    </a:lnB>
                    <a:solidFill>
                      <a:srgbClr val="BDD7EE"/>
                    </a:solidFill>
                  </a:tcPr>
                </a:tc>
                <a:tc>
                  <a:txBody>
                    <a:bodyPr/>
                    <a:lstStyle/>
                    <a:p>
                      <a:pPr algn="l" fontAlgn="b"/>
                      <a:r>
                        <a:rPr lang="en-US" sz="1800" b="1" i="0" u="none" strike="noStrike" dirty="0">
                          <a:solidFill>
                            <a:srgbClr val="000000"/>
                          </a:solidFill>
                          <a:effectLst/>
                          <a:latin typeface="Arial" panose="020B0604020202020204" pitchFamily="34" charset="0"/>
                        </a:rPr>
                        <a:t> $              -   </a:t>
                      </a:r>
                    </a:p>
                  </a:txBody>
                  <a:tcPr marL="4763" marR="4763" marT="4763" marB="0" anchor="b">
                    <a:lnL>
                      <a:noFill/>
                    </a:lnL>
                    <a:lnR>
                      <a:noFill/>
                    </a:lnR>
                    <a:lnT>
                      <a:noFill/>
                    </a:lnT>
                    <a:lnB>
                      <a:noFill/>
                    </a:lnB>
                    <a:solidFill>
                      <a:srgbClr val="BDD7EE"/>
                    </a:solidFill>
                  </a:tcPr>
                </a:tc>
                <a:tc>
                  <a:txBody>
                    <a:bodyPr/>
                    <a:lstStyle/>
                    <a:p>
                      <a:pPr algn="l" fontAlgn="b"/>
                      <a:r>
                        <a:rPr lang="en-US" sz="1800" b="1" i="0" u="none" strike="noStrike" dirty="0">
                          <a:solidFill>
                            <a:srgbClr val="000000"/>
                          </a:solidFill>
                          <a:effectLst/>
                          <a:latin typeface="Arial" panose="020B0604020202020204" pitchFamily="34" charset="0"/>
                        </a:rPr>
                        <a:t> $           522 </a:t>
                      </a:r>
                    </a:p>
                  </a:txBody>
                  <a:tcPr marL="4763" marR="4763" marT="4763" marB="0" anchor="b">
                    <a:lnL>
                      <a:noFill/>
                    </a:lnL>
                    <a:lnR>
                      <a:noFill/>
                    </a:lnR>
                    <a:lnT>
                      <a:noFill/>
                    </a:lnT>
                    <a:lnB>
                      <a:noFill/>
                    </a:lnB>
                    <a:solidFill>
                      <a:srgbClr val="BDD7EE"/>
                    </a:solidFill>
                  </a:tcPr>
                </a:tc>
                <a:tc>
                  <a:txBody>
                    <a:bodyPr/>
                    <a:lstStyle/>
                    <a:p>
                      <a:pPr algn="l" fontAlgn="b"/>
                      <a:r>
                        <a:rPr lang="en-US" sz="1800" b="1" i="0" u="none" strike="noStrike" dirty="0">
                          <a:solidFill>
                            <a:srgbClr val="000000"/>
                          </a:solidFill>
                          <a:effectLst/>
                          <a:latin typeface="Arial" panose="020B0604020202020204" pitchFamily="34" charset="0"/>
                        </a:rPr>
                        <a:t> $        1,044 </a:t>
                      </a:r>
                    </a:p>
                  </a:txBody>
                  <a:tcPr marL="4763" marR="4763" marT="4763" marB="0" anchor="b">
                    <a:lnL>
                      <a:noFill/>
                    </a:lnL>
                    <a:lnR>
                      <a:noFill/>
                    </a:lnR>
                    <a:lnT>
                      <a:noFill/>
                    </a:lnT>
                    <a:lnB>
                      <a:noFill/>
                    </a:lnB>
                    <a:solidFill>
                      <a:srgbClr val="BDD7EE"/>
                    </a:solidFill>
                  </a:tcPr>
                </a:tc>
                <a:tc>
                  <a:txBody>
                    <a:bodyPr/>
                    <a:lstStyle/>
                    <a:p>
                      <a:pPr algn="l" fontAlgn="b"/>
                      <a:r>
                        <a:rPr lang="en-US" sz="1800" b="1" i="0" u="none" strike="noStrike" dirty="0">
                          <a:solidFill>
                            <a:srgbClr val="000000"/>
                          </a:solidFill>
                          <a:effectLst/>
                          <a:latin typeface="Arial" panose="020B0604020202020204" pitchFamily="34" charset="0"/>
                        </a:rPr>
                        <a:t> $        1,566 </a:t>
                      </a:r>
                    </a:p>
                  </a:txBody>
                  <a:tcPr marL="4763" marR="4763" marT="4763" marB="0" anchor="b">
                    <a:lnL>
                      <a:noFill/>
                    </a:lnL>
                    <a:lnR>
                      <a:noFill/>
                    </a:lnR>
                    <a:lnT>
                      <a:noFill/>
                    </a:lnT>
                    <a:lnB>
                      <a:noFill/>
                    </a:lnB>
                    <a:solidFill>
                      <a:srgbClr val="BDD7EE"/>
                    </a:solidFill>
                  </a:tcPr>
                </a:tc>
                <a:extLst>
                  <a:ext uri="{0D108BD9-81ED-4DB2-BD59-A6C34878D82A}">
                    <a16:rowId xmlns:a16="http://schemas.microsoft.com/office/drawing/2014/main" val="1832138271"/>
                  </a:ext>
                </a:extLst>
              </a:tr>
            </a:tbl>
          </a:graphicData>
        </a:graphic>
      </p:graphicFrame>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4170568686"/>
      </p:ext>
    </p:extLst>
  </p:cSld>
  <p:clrMapOvr>
    <a:masterClrMapping/>
  </p:clrMapOvr>
  <mc:AlternateContent xmlns:mc="http://schemas.openxmlformats.org/markup-compatibility/2006" xmlns:p14="http://schemas.microsoft.com/office/powerpoint/2010/main">
    <mc:Choice Requires="p14">
      <p:transition spd="slow" p14:dur="2000" advTm="28674"/>
    </mc:Choice>
    <mc:Fallback xmlns="">
      <p:transition spd="slow" advTm="2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7879" y="204988"/>
            <a:ext cx="6976242" cy="570216"/>
          </a:xfrm>
        </p:spPr>
        <p:txBody>
          <a:bodyPr/>
          <a:lstStyle/>
          <a:p>
            <a:pPr algn="ctr"/>
            <a:r>
              <a:rPr lang="en-US" sz="3200" b="1" dirty="0">
                <a:solidFill>
                  <a:schemeClr val="tx1">
                    <a:lumMod val="50000"/>
                    <a:lumOff val="50000"/>
                  </a:schemeClr>
                </a:solidFill>
                <a:latin typeface="Arial" panose="020B0604020202020204" pitchFamily="34" charset="0"/>
                <a:cs typeface="Arial" panose="020B0604020202020204" pitchFamily="34" charset="0"/>
              </a:rPr>
              <a:t>Doctoral Student Proposed Tuition</a:t>
            </a:r>
          </a:p>
        </p:txBody>
      </p:sp>
      <p:sp>
        <p:nvSpPr>
          <p:cNvPr id="7" name="TextBox 6"/>
          <p:cNvSpPr txBox="1"/>
          <p:nvPr/>
        </p:nvSpPr>
        <p:spPr>
          <a:xfrm>
            <a:off x="8331847" y="5977620"/>
            <a:ext cx="3071649" cy="338554"/>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*Based on 9 credits a semester</a:t>
            </a:r>
          </a:p>
        </p:txBody>
      </p:sp>
      <p:pic>
        <p:nvPicPr>
          <p:cNvPr id="5" name="Picture 4"/>
          <p:cNvPicPr>
            <a:picLocks noChangeAspect="1"/>
          </p:cNvPicPr>
          <p:nvPr/>
        </p:nvPicPr>
        <p:blipFill>
          <a:blip r:embed="rId5"/>
          <a:stretch>
            <a:fillRect/>
          </a:stretch>
        </p:blipFill>
        <p:spPr>
          <a:xfrm>
            <a:off x="850617" y="1019175"/>
            <a:ext cx="10490766" cy="4344575"/>
          </a:xfrm>
          <a:prstGeom prst="rect">
            <a:avLst/>
          </a:prstGeom>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820662565"/>
      </p:ext>
    </p:extLst>
  </p:cSld>
  <p:clrMapOvr>
    <a:masterClrMapping/>
  </p:clrMapOvr>
  <mc:AlternateContent xmlns:mc="http://schemas.openxmlformats.org/markup-compatibility/2006" xmlns:p14="http://schemas.microsoft.com/office/powerpoint/2010/main">
    <mc:Choice Requires="p14">
      <p:transition spd="slow" p14:dur="2000" advTm="29557"/>
    </mc:Choice>
    <mc:Fallback xmlns="">
      <p:transition spd="slow" advTm="29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734" y="234853"/>
            <a:ext cx="9134533" cy="570216"/>
          </a:xfrm>
        </p:spPr>
        <p:txBody>
          <a:bodyPr/>
          <a:lstStyle/>
          <a:p>
            <a:pPr algn="ctr"/>
            <a:r>
              <a:rPr lang="en-US" sz="3200" b="1" dirty="0">
                <a:solidFill>
                  <a:schemeClr val="tx1">
                    <a:lumMod val="50000"/>
                    <a:lumOff val="50000"/>
                  </a:schemeClr>
                </a:solidFill>
                <a:latin typeface="Arial" panose="020B0604020202020204" pitchFamily="34" charset="0"/>
                <a:cs typeface="Arial" panose="020B0604020202020204" pitchFamily="34" charset="0"/>
              </a:rPr>
              <a:t>First Professional Student Proposed Tuition</a:t>
            </a:r>
          </a:p>
        </p:txBody>
      </p:sp>
      <p:graphicFrame>
        <p:nvGraphicFramePr>
          <p:cNvPr id="6" name="Table 5"/>
          <p:cNvGraphicFramePr>
            <a:graphicFrameLocks noGrp="1"/>
          </p:cNvGraphicFramePr>
          <p:nvPr>
            <p:extLst>
              <p:ext uri="{D42A27DB-BD31-4B8C-83A1-F6EECF244321}">
                <p14:modId xmlns:p14="http://schemas.microsoft.com/office/powerpoint/2010/main" val="4097712870"/>
              </p:ext>
            </p:extLst>
          </p:nvPr>
        </p:nvGraphicFramePr>
        <p:xfrm>
          <a:off x="1380020" y="950391"/>
          <a:ext cx="9431960" cy="4645339"/>
        </p:xfrm>
        <a:graphic>
          <a:graphicData uri="http://schemas.openxmlformats.org/drawingml/2006/table">
            <a:tbl>
              <a:tblPr/>
              <a:tblGrid>
                <a:gridCol w="3597827">
                  <a:extLst>
                    <a:ext uri="{9D8B030D-6E8A-4147-A177-3AD203B41FA5}">
                      <a16:colId xmlns:a16="http://schemas.microsoft.com/office/drawing/2014/main" val="3333719601"/>
                    </a:ext>
                  </a:extLst>
                </a:gridCol>
                <a:gridCol w="1431235">
                  <a:extLst>
                    <a:ext uri="{9D8B030D-6E8A-4147-A177-3AD203B41FA5}">
                      <a16:colId xmlns:a16="http://schemas.microsoft.com/office/drawing/2014/main" val="712557393"/>
                    </a:ext>
                  </a:extLst>
                </a:gridCol>
                <a:gridCol w="1550504">
                  <a:extLst>
                    <a:ext uri="{9D8B030D-6E8A-4147-A177-3AD203B41FA5}">
                      <a16:colId xmlns:a16="http://schemas.microsoft.com/office/drawing/2014/main" val="3352537455"/>
                    </a:ext>
                  </a:extLst>
                </a:gridCol>
                <a:gridCol w="1510748">
                  <a:extLst>
                    <a:ext uri="{9D8B030D-6E8A-4147-A177-3AD203B41FA5}">
                      <a16:colId xmlns:a16="http://schemas.microsoft.com/office/drawing/2014/main" val="611299590"/>
                    </a:ext>
                  </a:extLst>
                </a:gridCol>
                <a:gridCol w="1341646">
                  <a:extLst>
                    <a:ext uri="{9D8B030D-6E8A-4147-A177-3AD203B41FA5}">
                      <a16:colId xmlns:a16="http://schemas.microsoft.com/office/drawing/2014/main" val="2460722249"/>
                    </a:ext>
                  </a:extLst>
                </a:gridCol>
              </a:tblGrid>
              <a:tr h="663619">
                <a:tc>
                  <a:txBody>
                    <a:bodyPr/>
                    <a:lstStyle/>
                    <a:p>
                      <a:pPr algn="l" fontAlgn="b"/>
                      <a:r>
                        <a:rPr lang="en-US" sz="1800" b="1" i="0" u="none" strike="noStrike" dirty="0">
                          <a:solidFill>
                            <a:srgbClr val="000000"/>
                          </a:solidFill>
                          <a:effectLst/>
                          <a:latin typeface="Arial" panose="020B0604020202020204" pitchFamily="34" charset="0"/>
                        </a:rPr>
                        <a:t>First Professionals</a:t>
                      </a:r>
                    </a:p>
                  </a:txBody>
                  <a:tcPr marL="9525" marR="9525" marT="9525" marB="0" anchor="b">
                    <a:lnL>
                      <a:noFill/>
                    </a:lnL>
                    <a:lnR>
                      <a:noFill/>
                    </a:lnR>
                    <a:lnT>
                      <a:noFill/>
                    </a:lnT>
                    <a:lnB>
                      <a:noFill/>
                    </a:lnB>
                    <a:solidFill>
                      <a:srgbClr val="FFC000"/>
                    </a:solidFill>
                  </a:tcPr>
                </a:tc>
                <a:tc>
                  <a:txBody>
                    <a:bodyPr/>
                    <a:lstStyle/>
                    <a:p>
                      <a:pPr algn="r" fontAlgn="b"/>
                      <a:r>
                        <a:rPr lang="en-US" sz="1800" b="1" i="0" u="none" strike="noStrike" dirty="0">
                          <a:solidFill>
                            <a:srgbClr val="000000"/>
                          </a:solidFill>
                          <a:effectLst/>
                          <a:latin typeface="Arial" panose="020B0604020202020204" pitchFamily="34" charset="0"/>
                        </a:rPr>
                        <a:t>FY2020</a:t>
                      </a:r>
                    </a:p>
                  </a:txBody>
                  <a:tcPr marL="9525" marR="9525" marT="9525" marB="0" anchor="b">
                    <a:lnL>
                      <a:noFill/>
                    </a:lnL>
                    <a:lnR>
                      <a:noFill/>
                    </a:lnR>
                    <a:lnT>
                      <a:noFill/>
                    </a:lnT>
                    <a:lnB>
                      <a:noFill/>
                    </a:lnB>
                    <a:solidFill>
                      <a:srgbClr val="FFC000"/>
                    </a:solidFill>
                  </a:tcPr>
                </a:tc>
                <a:tc>
                  <a:txBody>
                    <a:bodyPr/>
                    <a:lstStyle/>
                    <a:p>
                      <a:pPr algn="r" fontAlgn="b"/>
                      <a:r>
                        <a:rPr lang="en-US" sz="1800" b="1" i="0" u="none" strike="noStrike" dirty="0">
                          <a:solidFill>
                            <a:srgbClr val="000000"/>
                          </a:solidFill>
                          <a:effectLst/>
                          <a:latin typeface="Arial" panose="020B0604020202020204" pitchFamily="34" charset="0"/>
                        </a:rPr>
                        <a:t>FY2021 Proposed</a:t>
                      </a:r>
                    </a:p>
                  </a:txBody>
                  <a:tcPr marL="9525" marR="9525" marT="9525" marB="0" anchor="b">
                    <a:lnL>
                      <a:noFill/>
                    </a:lnL>
                    <a:lnR>
                      <a:noFill/>
                    </a:lnR>
                    <a:lnT>
                      <a:noFill/>
                    </a:lnT>
                    <a:lnB>
                      <a:noFill/>
                    </a:lnB>
                    <a:solidFill>
                      <a:srgbClr val="FFC000"/>
                    </a:solidFill>
                  </a:tcPr>
                </a:tc>
                <a:tc>
                  <a:txBody>
                    <a:bodyPr/>
                    <a:lstStyle/>
                    <a:p>
                      <a:pPr algn="r" fontAlgn="b"/>
                      <a:r>
                        <a:rPr lang="en-US" sz="1800" b="1" i="0" u="none" strike="noStrike" dirty="0">
                          <a:solidFill>
                            <a:srgbClr val="000000"/>
                          </a:solidFill>
                          <a:effectLst/>
                          <a:latin typeface="Arial" panose="020B0604020202020204" pitchFamily="34" charset="0"/>
                        </a:rPr>
                        <a:t>$ Increase</a:t>
                      </a:r>
                    </a:p>
                  </a:txBody>
                  <a:tcPr marL="9525" marR="9525" marT="9525" marB="0" anchor="b">
                    <a:lnL>
                      <a:noFill/>
                    </a:lnL>
                    <a:lnR>
                      <a:noFill/>
                    </a:lnR>
                    <a:lnT>
                      <a:noFill/>
                    </a:lnT>
                    <a:lnB>
                      <a:noFill/>
                    </a:lnB>
                    <a:solidFill>
                      <a:srgbClr val="FFC000"/>
                    </a:solidFill>
                  </a:tcPr>
                </a:tc>
                <a:tc>
                  <a:txBody>
                    <a:bodyPr/>
                    <a:lstStyle/>
                    <a:p>
                      <a:pPr algn="r" fontAlgn="b"/>
                      <a:r>
                        <a:rPr lang="en-US" sz="1800" b="1" i="0" u="none" strike="noStrike" dirty="0">
                          <a:solidFill>
                            <a:srgbClr val="000000"/>
                          </a:solidFill>
                          <a:effectLst/>
                          <a:latin typeface="Arial" panose="020B0604020202020204" pitchFamily="34" charset="0"/>
                        </a:rPr>
                        <a:t>% Increase</a:t>
                      </a:r>
                    </a:p>
                  </a:txBody>
                  <a:tcPr marL="9525" marR="9525" marT="9525" marB="0" anchor="b">
                    <a:lnL>
                      <a:noFill/>
                    </a:lnL>
                    <a:lnR>
                      <a:noFill/>
                    </a:lnR>
                    <a:lnT>
                      <a:noFill/>
                    </a:lnT>
                    <a:lnB>
                      <a:noFill/>
                    </a:lnB>
                    <a:solidFill>
                      <a:srgbClr val="FFC000"/>
                    </a:solidFill>
                  </a:tcPr>
                </a:tc>
                <a:extLst>
                  <a:ext uri="{0D108BD9-81ED-4DB2-BD59-A6C34878D82A}">
                    <a16:rowId xmlns:a16="http://schemas.microsoft.com/office/drawing/2014/main" val="2501829042"/>
                  </a:ext>
                </a:extLst>
              </a:tr>
              <a:tr h="331810">
                <a:tc>
                  <a:txBody>
                    <a:bodyPr/>
                    <a:lstStyle/>
                    <a:p>
                      <a:pPr algn="l"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938951081"/>
                  </a:ext>
                </a:extLst>
              </a:tr>
              <a:tr h="331810">
                <a:tc>
                  <a:txBody>
                    <a:bodyPr/>
                    <a:lstStyle/>
                    <a:p>
                      <a:pPr algn="l" fontAlgn="b"/>
                      <a:r>
                        <a:rPr lang="en-US" sz="1800" b="0" i="0" u="none" strike="noStrike" dirty="0">
                          <a:solidFill>
                            <a:srgbClr val="000000"/>
                          </a:solidFill>
                          <a:effectLst/>
                          <a:latin typeface="Arial" panose="020B0604020202020204" pitchFamily="34" charset="0"/>
                        </a:rPr>
                        <a:t>Medicine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620525105"/>
                  </a:ext>
                </a:extLst>
              </a:tr>
              <a:tr h="331810">
                <a:tc>
                  <a:txBody>
                    <a:bodyPr/>
                    <a:lstStyle/>
                    <a:p>
                      <a:pPr algn="l" fontAlgn="b"/>
                      <a:r>
                        <a:rPr lang="en-US" sz="1800" b="0" i="0" u="none" strike="noStrike" dirty="0">
                          <a:solidFill>
                            <a:srgbClr val="000000"/>
                          </a:solidFill>
                          <a:effectLst/>
                          <a:latin typeface="Arial" panose="020B0604020202020204" pitchFamily="34" charset="0"/>
                        </a:rPr>
                        <a:t>Resident</a:t>
                      </a:r>
                    </a:p>
                  </a:txBody>
                  <a:tcPr marL="114300"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800" b="0" i="0" u="none" strike="noStrike" dirty="0">
                          <a:solidFill>
                            <a:srgbClr val="000000"/>
                          </a:solidFill>
                          <a:effectLst/>
                          <a:latin typeface="Arial" panose="020B0604020202020204" pitchFamily="34" charset="0"/>
                        </a:rPr>
                        <a:t> $     32,144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33,751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1,607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5.0%</a:t>
                      </a:r>
                    </a:p>
                  </a:txBody>
                  <a:tcPr marL="9525" marR="9525" marT="9525" marB="0" anchor="b">
                    <a:lnL>
                      <a:noFill/>
                    </a:lnL>
                    <a:lnR>
                      <a:noFill/>
                    </a:lnR>
                    <a:lnT>
                      <a:noFill/>
                    </a:lnT>
                    <a:lnB>
                      <a:noFill/>
                    </a:lnB>
                  </a:tcPr>
                </a:tc>
                <a:extLst>
                  <a:ext uri="{0D108BD9-81ED-4DB2-BD59-A6C34878D82A}">
                    <a16:rowId xmlns:a16="http://schemas.microsoft.com/office/drawing/2014/main" val="2867514565"/>
                  </a:ext>
                </a:extLst>
              </a:tr>
              <a:tr h="331810">
                <a:tc>
                  <a:txBody>
                    <a:bodyPr/>
                    <a:lstStyle/>
                    <a:p>
                      <a:pPr algn="l" fontAlgn="b"/>
                      <a:r>
                        <a:rPr lang="en-US" sz="1800" b="0" i="0" u="none" strike="noStrike" dirty="0">
                          <a:solidFill>
                            <a:srgbClr val="000000"/>
                          </a:solidFill>
                          <a:effectLst/>
                          <a:latin typeface="Arial" panose="020B0604020202020204" pitchFamily="34" charset="0"/>
                        </a:rPr>
                        <a:t>Non-Resident</a:t>
                      </a:r>
                    </a:p>
                  </a:txBody>
                  <a:tcPr marL="114300"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53,883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56,577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2,694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5.0%</a:t>
                      </a:r>
                    </a:p>
                  </a:txBody>
                  <a:tcPr marL="9525" marR="9525" marT="9525" marB="0" anchor="b">
                    <a:lnL>
                      <a:noFill/>
                    </a:lnL>
                    <a:lnR>
                      <a:noFill/>
                    </a:lnR>
                    <a:lnT>
                      <a:noFill/>
                    </a:lnT>
                    <a:lnB>
                      <a:noFill/>
                    </a:lnB>
                  </a:tcPr>
                </a:tc>
                <a:extLst>
                  <a:ext uri="{0D108BD9-81ED-4DB2-BD59-A6C34878D82A}">
                    <a16:rowId xmlns:a16="http://schemas.microsoft.com/office/drawing/2014/main" val="1177982168"/>
                  </a:ext>
                </a:extLst>
              </a:tr>
              <a:tr h="331810">
                <a:tc>
                  <a:txBody>
                    <a:bodyPr/>
                    <a:lstStyle/>
                    <a:p>
                      <a:pPr algn="l"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059105750"/>
                  </a:ext>
                </a:extLst>
              </a:tr>
              <a:tr h="331810">
                <a:tc>
                  <a:txBody>
                    <a:bodyPr/>
                    <a:lstStyle/>
                    <a:p>
                      <a:pPr algn="l" fontAlgn="b"/>
                      <a:r>
                        <a:rPr lang="en-US" sz="1800" b="0" i="0" u="none" strike="noStrike" dirty="0">
                          <a:solidFill>
                            <a:srgbClr val="000000"/>
                          </a:solidFill>
                          <a:effectLst/>
                          <a:latin typeface="Arial" panose="020B0604020202020204" pitchFamily="34" charset="0"/>
                        </a:rPr>
                        <a:t>Dentistry</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662206533"/>
                  </a:ext>
                </a:extLst>
              </a:tr>
              <a:tr h="331810">
                <a:tc>
                  <a:txBody>
                    <a:bodyPr/>
                    <a:lstStyle/>
                    <a:p>
                      <a:pPr algn="l" fontAlgn="b"/>
                      <a:r>
                        <a:rPr lang="en-US" sz="1800" b="0" i="0" u="none" strike="noStrike" dirty="0">
                          <a:solidFill>
                            <a:srgbClr val="000000"/>
                          </a:solidFill>
                          <a:effectLst/>
                          <a:latin typeface="Arial" panose="020B0604020202020204" pitchFamily="34" charset="0"/>
                        </a:rPr>
                        <a:t>Resident</a:t>
                      </a:r>
                    </a:p>
                  </a:txBody>
                  <a:tcPr marL="114300"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800" b="0" i="0" u="none" strike="noStrike" dirty="0">
                          <a:solidFill>
                            <a:srgbClr val="000000"/>
                          </a:solidFill>
                          <a:effectLst/>
                          <a:latin typeface="Arial" panose="020B0604020202020204" pitchFamily="34" charset="0"/>
                        </a:rPr>
                        <a:t> $     41,615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43,279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1,664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4.0%</a:t>
                      </a:r>
                    </a:p>
                  </a:txBody>
                  <a:tcPr marL="9525" marR="9525" marT="9525" marB="0" anchor="b">
                    <a:lnL>
                      <a:noFill/>
                    </a:lnL>
                    <a:lnR>
                      <a:noFill/>
                    </a:lnR>
                    <a:lnT>
                      <a:noFill/>
                    </a:lnT>
                    <a:lnB>
                      <a:noFill/>
                    </a:lnB>
                  </a:tcPr>
                </a:tc>
                <a:extLst>
                  <a:ext uri="{0D108BD9-81ED-4DB2-BD59-A6C34878D82A}">
                    <a16:rowId xmlns:a16="http://schemas.microsoft.com/office/drawing/2014/main" val="1075192594"/>
                  </a:ext>
                </a:extLst>
              </a:tr>
              <a:tr h="331810">
                <a:tc>
                  <a:txBody>
                    <a:bodyPr/>
                    <a:lstStyle/>
                    <a:p>
                      <a:pPr algn="l" fontAlgn="b"/>
                      <a:r>
                        <a:rPr lang="en-US" sz="1800" b="0" i="0" u="none" strike="noStrike" dirty="0">
                          <a:solidFill>
                            <a:srgbClr val="000000"/>
                          </a:solidFill>
                          <a:effectLst/>
                          <a:latin typeface="Arial" panose="020B0604020202020204" pitchFamily="34" charset="0"/>
                        </a:rPr>
                        <a:t>Non-Resident</a:t>
                      </a:r>
                    </a:p>
                  </a:txBody>
                  <a:tcPr marL="114300"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73,325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76,258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2,933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4.0%</a:t>
                      </a:r>
                    </a:p>
                  </a:txBody>
                  <a:tcPr marL="9525" marR="9525" marT="9525" marB="0" anchor="b">
                    <a:lnL>
                      <a:noFill/>
                    </a:lnL>
                    <a:lnR>
                      <a:noFill/>
                    </a:lnR>
                    <a:lnT>
                      <a:noFill/>
                    </a:lnT>
                    <a:lnB>
                      <a:noFill/>
                    </a:lnB>
                  </a:tcPr>
                </a:tc>
                <a:extLst>
                  <a:ext uri="{0D108BD9-81ED-4DB2-BD59-A6C34878D82A}">
                    <a16:rowId xmlns:a16="http://schemas.microsoft.com/office/drawing/2014/main" val="487964179"/>
                  </a:ext>
                </a:extLst>
              </a:tr>
              <a:tr h="331810">
                <a:tc>
                  <a:txBody>
                    <a:bodyPr/>
                    <a:lstStyle/>
                    <a:p>
                      <a:pPr algn="l"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633883198"/>
                  </a:ext>
                </a:extLst>
              </a:tr>
              <a:tr h="331810">
                <a:tc>
                  <a:txBody>
                    <a:bodyPr/>
                    <a:lstStyle/>
                    <a:p>
                      <a:pPr algn="l" fontAlgn="b"/>
                      <a:r>
                        <a:rPr lang="en-US" sz="1800" b="0" i="0" u="none" strike="noStrike" dirty="0">
                          <a:solidFill>
                            <a:srgbClr val="000000"/>
                          </a:solidFill>
                          <a:effectLst/>
                          <a:latin typeface="Arial" panose="020B0604020202020204" pitchFamily="34" charset="0"/>
                        </a:rPr>
                        <a:t>Pharmacy</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032309809"/>
                  </a:ext>
                </a:extLst>
              </a:tr>
              <a:tr h="331810">
                <a:tc>
                  <a:txBody>
                    <a:bodyPr/>
                    <a:lstStyle/>
                    <a:p>
                      <a:pPr algn="l" fontAlgn="b"/>
                      <a:r>
                        <a:rPr lang="en-US" sz="1800" b="0" i="0" u="none" strike="noStrike" dirty="0">
                          <a:solidFill>
                            <a:srgbClr val="000000"/>
                          </a:solidFill>
                          <a:effectLst/>
                          <a:latin typeface="Arial" panose="020B0604020202020204" pitchFamily="34" charset="0"/>
                        </a:rPr>
                        <a:t>Resident</a:t>
                      </a:r>
                    </a:p>
                  </a:txBody>
                  <a:tcPr marL="114300"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800" b="0" i="0" u="none" strike="noStrike" dirty="0">
                          <a:solidFill>
                            <a:srgbClr val="000000"/>
                          </a:solidFill>
                          <a:effectLst/>
                          <a:latin typeface="Arial" panose="020B0604020202020204" pitchFamily="34" charset="0"/>
                        </a:rPr>
                        <a:t> $     27,954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28,654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700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2.5%</a:t>
                      </a:r>
                    </a:p>
                  </a:txBody>
                  <a:tcPr marL="9525" marR="9525" marT="9525" marB="0" anchor="b">
                    <a:lnL>
                      <a:noFill/>
                    </a:lnL>
                    <a:lnR>
                      <a:noFill/>
                    </a:lnR>
                    <a:lnT>
                      <a:noFill/>
                    </a:lnT>
                    <a:lnB>
                      <a:noFill/>
                    </a:lnB>
                  </a:tcPr>
                </a:tc>
                <a:extLst>
                  <a:ext uri="{0D108BD9-81ED-4DB2-BD59-A6C34878D82A}">
                    <a16:rowId xmlns:a16="http://schemas.microsoft.com/office/drawing/2014/main" val="3679867977"/>
                  </a:ext>
                </a:extLst>
              </a:tr>
              <a:tr h="331810">
                <a:tc>
                  <a:txBody>
                    <a:bodyPr/>
                    <a:lstStyle/>
                    <a:p>
                      <a:pPr algn="l" fontAlgn="b"/>
                      <a:r>
                        <a:rPr lang="en-US" sz="1800" b="0" i="0" u="none" strike="noStrike" dirty="0">
                          <a:solidFill>
                            <a:srgbClr val="000000"/>
                          </a:solidFill>
                          <a:effectLst/>
                          <a:latin typeface="Arial" panose="020B0604020202020204" pitchFamily="34" charset="0"/>
                        </a:rPr>
                        <a:t>Non-Resident</a:t>
                      </a:r>
                    </a:p>
                  </a:txBody>
                  <a:tcPr marL="114300"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40,284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41,292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1,008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2.5%</a:t>
                      </a:r>
                    </a:p>
                  </a:txBody>
                  <a:tcPr marL="9525" marR="9525" marT="9525" marB="0" anchor="b">
                    <a:lnL>
                      <a:noFill/>
                    </a:lnL>
                    <a:lnR>
                      <a:noFill/>
                    </a:lnR>
                    <a:lnT>
                      <a:noFill/>
                    </a:lnT>
                    <a:lnB>
                      <a:noFill/>
                    </a:lnB>
                  </a:tcPr>
                </a:tc>
                <a:extLst>
                  <a:ext uri="{0D108BD9-81ED-4DB2-BD59-A6C34878D82A}">
                    <a16:rowId xmlns:a16="http://schemas.microsoft.com/office/drawing/2014/main" val="3563484263"/>
                  </a:ext>
                </a:extLst>
              </a:tr>
            </a:tbl>
          </a:graphicData>
        </a:graphic>
      </p:graphicFrame>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23777647"/>
      </p:ext>
    </p:extLst>
  </p:cSld>
  <p:clrMapOvr>
    <a:masterClrMapping/>
  </p:clrMapOvr>
  <mc:AlternateContent xmlns:mc="http://schemas.openxmlformats.org/markup-compatibility/2006" xmlns:p14="http://schemas.microsoft.com/office/powerpoint/2010/main">
    <mc:Choice Requires="p14">
      <p:transition spd="slow" p14:dur="2000" advTm="25843"/>
    </mc:Choice>
    <mc:Fallback xmlns="">
      <p:transition spd="slow" advTm="25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1155"/>
            <a:ext cx="10972800" cy="575552"/>
          </a:xfrm>
        </p:spPr>
        <p:txBody>
          <a:bodyPr/>
          <a:lstStyle/>
          <a:p>
            <a:pPr algn="ctr"/>
            <a:r>
              <a:rPr lang="en-US" sz="3200" b="1" dirty="0">
                <a:solidFill>
                  <a:schemeClr val="tx1">
                    <a:lumMod val="50000"/>
                    <a:lumOff val="50000"/>
                  </a:schemeClr>
                </a:solidFill>
                <a:latin typeface="Arial" panose="020B0604020202020204" pitchFamily="34" charset="0"/>
                <a:cs typeface="Arial" panose="020B0604020202020204" pitchFamily="34" charset="0"/>
              </a:rPr>
              <a:t>Summary</a:t>
            </a:r>
          </a:p>
        </p:txBody>
      </p:sp>
      <p:sp>
        <p:nvSpPr>
          <p:cNvPr id="3" name="Content Placeholder 2"/>
          <p:cNvSpPr>
            <a:spLocks noGrp="1"/>
          </p:cNvSpPr>
          <p:nvPr>
            <p:ph idx="1"/>
          </p:nvPr>
        </p:nvSpPr>
        <p:spPr>
          <a:xfrm>
            <a:off x="332861" y="884762"/>
            <a:ext cx="11526279" cy="5266655"/>
          </a:xfrm>
        </p:spPr>
        <p:txBody>
          <a:bodyPr/>
          <a:lstStyle/>
          <a:p>
            <a:pPr>
              <a:spcBef>
                <a:spcPts val="0"/>
              </a:spcBef>
              <a:spcAft>
                <a:spcPts val="600"/>
              </a:spcAft>
            </a:pPr>
            <a:r>
              <a:rPr lang="en-US" sz="2400" b="1" dirty="0">
                <a:solidFill>
                  <a:schemeClr val="tx1"/>
                </a:solidFill>
                <a:latin typeface="Arial" panose="020B0604020202020204" pitchFamily="34" charset="0"/>
                <a:cs typeface="Arial" panose="020B0604020202020204" pitchFamily="34" charset="0"/>
              </a:rPr>
              <a:t>VCU continues to monitor and adjust based on impacts from COVID-19</a:t>
            </a:r>
          </a:p>
          <a:p>
            <a:pPr>
              <a:spcBef>
                <a:spcPts val="0"/>
              </a:spcBef>
              <a:spcAft>
                <a:spcPts val="600"/>
              </a:spcAft>
            </a:pPr>
            <a:r>
              <a:rPr lang="en-US" sz="2400" dirty="0">
                <a:solidFill>
                  <a:schemeClr val="tx1"/>
                </a:solidFill>
                <a:latin typeface="Arial" panose="020B0604020202020204" pitchFamily="34" charset="0"/>
                <a:cs typeface="Arial" panose="020B0604020202020204" pitchFamily="34" charset="0"/>
              </a:rPr>
              <a:t>Undergraduate and graduate rates will increase 0-6% based on the final state budget and Board of Visitors actions</a:t>
            </a:r>
          </a:p>
          <a:p>
            <a:pPr>
              <a:spcBef>
                <a:spcPts val="0"/>
              </a:spcBef>
              <a:spcAft>
                <a:spcPts val="600"/>
              </a:spcAft>
            </a:pPr>
            <a:r>
              <a:rPr lang="en-US" sz="2400" dirty="0">
                <a:solidFill>
                  <a:schemeClr val="tx1"/>
                </a:solidFill>
                <a:latin typeface="Arial" panose="020B0604020202020204" pitchFamily="34" charset="0"/>
                <a:cs typeface="Arial" panose="020B0604020202020204" pitchFamily="34" charset="0"/>
              </a:rPr>
              <a:t>VCU will recommend a second year of no tuition increase to the Board of Visitors if the state adopts Tuition Affordability Plan as planned</a:t>
            </a:r>
          </a:p>
          <a:p>
            <a:pPr>
              <a:spcBef>
                <a:spcPts val="0"/>
              </a:spcBef>
              <a:spcAft>
                <a:spcPts val="600"/>
              </a:spcAft>
            </a:pPr>
            <a:r>
              <a:rPr lang="en-US" sz="2400" dirty="0">
                <a:solidFill>
                  <a:schemeClr val="tx1"/>
                </a:solidFill>
                <a:latin typeface="Arial" panose="020B0604020202020204" pitchFamily="34" charset="0"/>
                <a:cs typeface="Arial" panose="020B0604020202020204" pitchFamily="34" charset="0"/>
              </a:rPr>
              <a:t>Rates will be finalized at the BOV meeting scheduled for May 8, 2020, 1:00pm</a:t>
            </a:r>
          </a:p>
          <a:p>
            <a:pPr>
              <a:spcBef>
                <a:spcPts val="0"/>
              </a:spcBef>
              <a:spcAft>
                <a:spcPts val="600"/>
              </a:spcAft>
            </a:pPr>
            <a:r>
              <a:rPr lang="en-US" sz="2400" dirty="0">
                <a:solidFill>
                  <a:schemeClr val="tx1"/>
                </a:solidFill>
                <a:latin typeface="Arial" panose="020B0604020202020204" pitchFamily="34" charset="0"/>
                <a:cs typeface="Arial" panose="020B0604020202020204" pitchFamily="34" charset="0"/>
              </a:rPr>
              <a:t>Individuals may provide written comment in advance of the meeting via an Open Comment Portal from April 7 until Friday, April 24. The portal can be found at: </a:t>
            </a:r>
            <a:r>
              <a:rPr lang="en-US" sz="2400" dirty="0">
                <a:solidFill>
                  <a:schemeClr val="tx1"/>
                </a:solidFill>
                <a:latin typeface="Arial" panose="020B0604020202020204" pitchFamily="34" charset="0"/>
                <a:cs typeface="Arial" panose="020B0604020202020204" pitchFamily="34" charset="0"/>
                <a:hlinkClick r:id="rId5"/>
              </a:rPr>
              <a:t>https://president.vcu.edu/board/open-com</a:t>
            </a:r>
            <a:r>
              <a:rPr lang="en-US" sz="2400" dirty="0">
                <a:solidFill>
                  <a:schemeClr val="tx2">
                    <a:lumMod val="60000"/>
                    <a:lumOff val="40000"/>
                  </a:schemeClr>
                </a:solidFill>
                <a:latin typeface="Arial" panose="020B0604020202020204" pitchFamily="34" charset="0"/>
                <a:cs typeface="Arial" panose="020B0604020202020204" pitchFamily="34" charset="0"/>
                <a:hlinkClick r:id="rId5"/>
              </a:rPr>
              <a:t>me</a:t>
            </a:r>
            <a:r>
              <a:rPr lang="en-US" sz="2400" dirty="0">
                <a:solidFill>
                  <a:schemeClr val="tx1"/>
                </a:solidFill>
                <a:latin typeface="Arial" panose="020B0604020202020204" pitchFamily="34" charset="0"/>
                <a:cs typeface="Arial" panose="020B0604020202020204" pitchFamily="34" charset="0"/>
                <a:hlinkClick r:id="rId5"/>
              </a:rPr>
              <a:t>nt-portal/</a:t>
            </a:r>
            <a:endParaRPr lang="en-US" sz="2400" dirty="0">
              <a:solidFill>
                <a:schemeClr val="tx1"/>
              </a:solidFill>
              <a:latin typeface="Arial" panose="020B0604020202020204" pitchFamily="34" charset="0"/>
              <a:cs typeface="Arial" panose="020B0604020202020204" pitchFamily="34" charset="0"/>
            </a:endParaRPr>
          </a:p>
          <a:p>
            <a:pPr>
              <a:spcBef>
                <a:spcPts val="0"/>
              </a:spcBef>
              <a:spcAft>
                <a:spcPts val="600"/>
              </a:spcAft>
            </a:pPr>
            <a:r>
              <a:rPr lang="en-US" sz="2400" dirty="0">
                <a:solidFill>
                  <a:schemeClr val="tx1"/>
                </a:solidFill>
                <a:latin typeface="Arial" panose="020B0604020202020204" pitchFamily="34" charset="0"/>
                <a:cs typeface="Arial" panose="020B0604020202020204" pitchFamily="34" charset="0"/>
              </a:rPr>
              <a:t>Instructions are on the next slide as to	deadlines and links to view or provide comments (via pre-registration) at the meeting on May 8</a:t>
            </a:r>
          </a:p>
          <a:p>
            <a:pPr marL="0" indent="0">
              <a:buNone/>
            </a:pPr>
            <a:endParaRPr lang="en-US" sz="2400" dirty="0">
              <a:solidFill>
                <a:schemeClr val="tx1"/>
              </a:solidFill>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599802621"/>
      </p:ext>
    </p:extLst>
  </p:cSld>
  <p:clrMapOvr>
    <a:masterClrMapping/>
  </p:clrMapOvr>
  <mc:AlternateContent xmlns:mc="http://schemas.openxmlformats.org/markup-compatibility/2006">
    <mc:Choice xmlns:p14="http://schemas.microsoft.com/office/powerpoint/2010/main" Requires="p14">
      <p:transition spd="slow" p14:dur="2000" advTm="115205"/>
    </mc:Choice>
    <mc:Fallback>
      <p:transition spd="slow" advTm="115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859"/>
            <a:ext cx="10972800" cy="575552"/>
          </a:xfrm>
        </p:spPr>
        <p:txBody>
          <a:bodyPr/>
          <a:lstStyle/>
          <a:p>
            <a:pPr algn="ctr"/>
            <a:r>
              <a:rPr lang="en-US" sz="3200" b="1" dirty="0">
                <a:solidFill>
                  <a:schemeClr val="tx1">
                    <a:lumMod val="50000"/>
                    <a:lumOff val="50000"/>
                  </a:schemeClr>
                </a:solidFill>
                <a:latin typeface="Arial" panose="020B0604020202020204" pitchFamily="34" charset="0"/>
                <a:cs typeface="Arial" panose="020B0604020202020204" pitchFamily="34" charset="0"/>
              </a:rPr>
              <a:t>Public Comment and Viewing the May 8 Meeting</a:t>
            </a:r>
          </a:p>
        </p:txBody>
      </p:sp>
      <p:sp>
        <p:nvSpPr>
          <p:cNvPr id="3" name="Content Placeholder 2"/>
          <p:cNvSpPr>
            <a:spLocks noGrp="1"/>
          </p:cNvSpPr>
          <p:nvPr>
            <p:ph idx="1"/>
          </p:nvPr>
        </p:nvSpPr>
        <p:spPr>
          <a:xfrm>
            <a:off x="223298" y="717563"/>
            <a:ext cx="11968701" cy="5266655"/>
          </a:xfrm>
        </p:spPr>
        <p:txBody>
          <a:bodyPr/>
          <a:lstStyle/>
          <a:p>
            <a:r>
              <a:rPr lang="en-US" sz="2000" dirty="0">
                <a:solidFill>
                  <a:schemeClr val="tx1"/>
                </a:solidFill>
                <a:latin typeface="Arial" panose="020B0604020202020204" pitchFamily="34" charset="0"/>
                <a:cs typeface="Arial" panose="020B0604020202020204" pitchFamily="34" charset="0"/>
              </a:rPr>
              <a:t>Individuals may provide comments at the virtual meeting on May 8</a:t>
            </a:r>
            <a:r>
              <a:rPr lang="en-US" sz="2000" dirty="0" smtClean="0">
                <a:solidFill>
                  <a:schemeClr val="tx1"/>
                </a:solidFill>
                <a:latin typeface="Arial" panose="020B0604020202020204" pitchFamily="34" charset="0"/>
                <a:cs typeface="Arial" panose="020B0604020202020204" pitchFamily="34" charset="0"/>
              </a:rPr>
              <a:t>.  The </a:t>
            </a:r>
            <a:r>
              <a:rPr lang="en-US" sz="2000" dirty="0">
                <a:solidFill>
                  <a:schemeClr val="tx1"/>
                </a:solidFill>
                <a:latin typeface="Arial" panose="020B0604020202020204" pitchFamily="34" charset="0"/>
                <a:cs typeface="Arial" panose="020B0604020202020204" pitchFamily="34" charset="0"/>
              </a:rPr>
              <a:t>BOV will receive comments only on matters pertaining to Virginia Commonwealth University’s budget and any potential tuition and fee increases. </a:t>
            </a:r>
          </a:p>
          <a:p>
            <a:r>
              <a:rPr lang="en-US" sz="2000" b="1" dirty="0">
                <a:solidFill>
                  <a:schemeClr val="tx1"/>
                </a:solidFill>
                <a:latin typeface="Arial" panose="020B0604020202020204" pitchFamily="34" charset="0"/>
                <a:cs typeface="Arial" panose="020B0604020202020204" pitchFamily="34" charset="0"/>
              </a:rPr>
              <a:t>You must pre-register and will need to provide the following information via email sent to bov@vcu.edu</a:t>
            </a:r>
            <a:r>
              <a:rPr lang="en-US" sz="2000" dirty="0">
                <a:solidFill>
                  <a:schemeClr val="tx1"/>
                </a:solidFill>
                <a:latin typeface="Arial" panose="020B0604020202020204" pitchFamily="34" charset="0"/>
                <a:cs typeface="Arial" panose="020B0604020202020204" pitchFamily="34" charset="0"/>
              </a:rPr>
              <a:t>: </a:t>
            </a:r>
          </a:p>
          <a:p>
            <a:pPr marL="564807" lvl="1" indent="0">
              <a:buNone/>
            </a:pPr>
            <a:r>
              <a:rPr lang="en-US" sz="2000" dirty="0">
                <a:solidFill>
                  <a:schemeClr val="tx1"/>
                </a:solidFill>
                <a:latin typeface="Arial" panose="020B0604020202020204" pitchFamily="34" charset="0"/>
                <a:cs typeface="Arial" panose="020B0604020202020204" pitchFamily="34" charset="0"/>
              </a:rPr>
              <a:t>a. Name</a:t>
            </a:r>
          </a:p>
          <a:p>
            <a:pPr marL="564807" lvl="1" indent="0">
              <a:buNone/>
            </a:pPr>
            <a:r>
              <a:rPr lang="en-US" sz="2000" dirty="0">
                <a:solidFill>
                  <a:schemeClr val="tx1"/>
                </a:solidFill>
                <a:latin typeface="Arial" panose="020B0604020202020204" pitchFamily="34" charset="0"/>
                <a:cs typeface="Arial" panose="020B0604020202020204" pitchFamily="34" charset="0"/>
              </a:rPr>
              <a:t>b. Email and phone number</a:t>
            </a:r>
          </a:p>
          <a:p>
            <a:pPr marL="564807" lvl="1" indent="0">
              <a:buNone/>
            </a:pPr>
            <a:r>
              <a:rPr lang="en-US" sz="2000" dirty="0">
                <a:solidFill>
                  <a:schemeClr val="tx1"/>
                </a:solidFill>
                <a:latin typeface="Arial" panose="020B0604020202020204" pitchFamily="34" charset="0"/>
                <a:cs typeface="Arial" panose="020B0604020202020204" pitchFamily="34" charset="0"/>
              </a:rPr>
              <a:t>c. VCU affiliation, (e.g. student, faculty, employee, alumni, parent, or member of the public)</a:t>
            </a:r>
          </a:p>
          <a:p>
            <a:pPr marL="564807" lvl="1" indent="0">
              <a:buNone/>
            </a:pPr>
            <a:r>
              <a:rPr lang="en-US" sz="2000" dirty="0">
                <a:solidFill>
                  <a:schemeClr val="tx1"/>
                </a:solidFill>
                <a:latin typeface="Arial" panose="020B0604020202020204" pitchFamily="34" charset="0"/>
                <a:cs typeface="Arial" panose="020B0604020202020204" pitchFamily="34" charset="0"/>
              </a:rPr>
              <a:t>d. Request for reasonable accommodation</a:t>
            </a:r>
          </a:p>
          <a:p>
            <a:r>
              <a:rPr lang="en-US" sz="2000" dirty="0">
                <a:solidFill>
                  <a:schemeClr val="tx1"/>
                </a:solidFill>
                <a:latin typeface="Arial" panose="020B0604020202020204" pitchFamily="34" charset="0"/>
                <a:cs typeface="Arial" panose="020B0604020202020204" pitchFamily="34" charset="0"/>
              </a:rPr>
              <a:t>The deadline for pre-registration is Friday, April 24.</a:t>
            </a:r>
          </a:p>
          <a:p>
            <a:r>
              <a:rPr lang="en-US" sz="2000" dirty="0">
                <a:solidFill>
                  <a:schemeClr val="tx1"/>
                </a:solidFill>
                <a:latin typeface="Arial" panose="020B0604020202020204" pitchFamily="34" charset="0"/>
                <a:cs typeface="Arial" panose="020B0604020202020204" pitchFamily="34" charset="0"/>
              </a:rPr>
              <a:t>Speakers will proceed in the order of pre-registration and should be online at the start of the meeting at 1pm to facilitate meeting operations.  Speakers will be limited to three (3) minutes apiece.  Every effort will be made to accommodate all speakers within the time constraints of the meeting. </a:t>
            </a:r>
          </a:p>
          <a:p>
            <a:r>
              <a:rPr lang="en-US" sz="2000" dirty="0">
                <a:solidFill>
                  <a:schemeClr val="tx1"/>
                </a:solidFill>
                <a:latin typeface="Arial" panose="020B0604020202020204" pitchFamily="34" charset="0"/>
                <a:cs typeface="Arial" panose="020B0604020202020204" pitchFamily="34" charset="0"/>
              </a:rPr>
              <a:t>The </a:t>
            </a:r>
            <a:r>
              <a:rPr lang="en-US" sz="2000" dirty="0" smtClean="0">
                <a:solidFill>
                  <a:schemeClr val="tx1"/>
                </a:solidFill>
                <a:latin typeface="Arial" panose="020B0604020202020204" pitchFamily="34" charset="0"/>
                <a:cs typeface="Arial" panose="020B0604020202020204" pitchFamily="34" charset="0"/>
              </a:rPr>
              <a:t>link </a:t>
            </a:r>
            <a:r>
              <a:rPr lang="en-US" sz="2000" dirty="0">
                <a:solidFill>
                  <a:schemeClr val="tx1"/>
                </a:solidFill>
                <a:latin typeface="Arial" panose="020B0604020202020204" pitchFamily="34" charset="0"/>
                <a:cs typeface="Arial" panose="020B0604020202020204" pitchFamily="34" charset="0"/>
              </a:rPr>
              <a:t>to view the May 8 meeting can be found </a:t>
            </a:r>
            <a:r>
              <a:rPr lang="en-US" sz="2000" dirty="0">
                <a:solidFill>
                  <a:schemeClr val="tx1"/>
                </a:solidFill>
                <a:latin typeface="Arial" panose="020B0604020202020204" pitchFamily="34" charset="0"/>
                <a:cs typeface="Arial" panose="020B0604020202020204" pitchFamily="34" charset="0"/>
                <a:hlinkClick r:id="rId5"/>
              </a:rPr>
              <a:t>here</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or at </a:t>
            </a:r>
            <a:r>
              <a:rPr lang="en-US" sz="2000" dirty="0">
                <a:hlinkClick r:id="rId5"/>
              </a:rPr>
              <a:t>https://president.vcu.edu/board/meetings/</a:t>
            </a:r>
            <a:endParaRPr lang="en-US" sz="2000" u="sng" dirty="0">
              <a:solidFill>
                <a:schemeClr val="accent1">
                  <a:lumMod val="75000"/>
                </a:schemeClr>
              </a:solidFill>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259782214"/>
      </p:ext>
    </p:extLst>
  </p:cSld>
  <p:clrMapOvr>
    <a:masterClrMapping/>
  </p:clrMapOvr>
  <mc:AlternateContent xmlns:mc="http://schemas.openxmlformats.org/markup-compatibility/2006">
    <mc:Choice xmlns:p14="http://schemas.microsoft.com/office/powerpoint/2010/main" Requires="p14">
      <p:transition spd="slow" p14:dur="2000" advTm="100953"/>
    </mc:Choice>
    <mc:Fallback>
      <p:transition spd="slow" advTm="100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48142"/>
            <a:ext cx="10972800" cy="5634498"/>
          </a:xfrm>
        </p:spPr>
        <p:txBody>
          <a:bodyPr/>
          <a:lstStyle/>
          <a:p>
            <a:pPr marL="0" indent="0">
              <a:buNone/>
            </a:pPr>
            <a:r>
              <a:rPr lang="en-US" sz="1800" dirty="0">
                <a:solidFill>
                  <a:schemeClr val="tx1"/>
                </a:solidFill>
                <a:latin typeface="Arial" panose="020B0604020202020204" pitchFamily="34" charset="0"/>
                <a:cs typeface="Arial" panose="020B0604020202020204" pitchFamily="34" charset="0"/>
              </a:rPr>
              <a:t>As a part of VCU’s response to the COVID-19 virus and based on the Governor’s Shelter in Place Executive Order, public meetings including the planned Board of Visitors Budget Workshop scheduled for April 2, have been cancelled. University planning will continue to evolve in response to guidance from the federal and state governments in response to COVID-19.  </a:t>
            </a:r>
          </a:p>
          <a:p>
            <a:pPr marL="0" indent="0">
              <a:buNone/>
            </a:pPr>
            <a:endParaRPr lang="en-US" sz="1800" dirty="0">
              <a:solidFill>
                <a:schemeClr val="tx1"/>
              </a:solidFill>
              <a:latin typeface="Arial" panose="020B0604020202020204" pitchFamily="34" charset="0"/>
              <a:cs typeface="Arial" panose="020B0604020202020204" pitchFamily="34" charset="0"/>
            </a:endParaRPr>
          </a:p>
          <a:p>
            <a:pPr marL="0" indent="0">
              <a:buNone/>
            </a:pPr>
            <a:r>
              <a:rPr lang="en-US" sz="1800" dirty="0">
                <a:solidFill>
                  <a:schemeClr val="tx1"/>
                </a:solidFill>
                <a:latin typeface="Arial" panose="020B0604020202020204" pitchFamily="34" charset="0"/>
                <a:cs typeface="Arial" panose="020B0604020202020204" pitchFamily="34" charset="0"/>
              </a:rPr>
              <a:t>The Board of Visitors will meet virtually on May 8, at 1:00pm, to review and adopt the University FY2020-2021 budget.</a:t>
            </a:r>
          </a:p>
          <a:p>
            <a:pPr marL="0" indent="0">
              <a:buNone/>
            </a:pPr>
            <a:endParaRPr lang="en-US" sz="1800" dirty="0">
              <a:solidFill>
                <a:schemeClr val="tx1"/>
              </a:solidFill>
              <a:latin typeface="Arial" panose="020B0604020202020204" pitchFamily="34" charset="0"/>
              <a:cs typeface="Arial" panose="020B0604020202020204" pitchFamily="34" charset="0"/>
            </a:endParaRPr>
          </a:p>
          <a:p>
            <a:pPr marL="0" indent="0">
              <a:buNone/>
            </a:pPr>
            <a:r>
              <a:rPr lang="en-US" sz="1800" dirty="0">
                <a:solidFill>
                  <a:schemeClr val="tx1"/>
                </a:solidFill>
                <a:latin typeface="Arial" panose="020B0604020202020204" pitchFamily="34" charset="0"/>
                <a:cs typeface="Arial" panose="020B0604020202020204" pitchFamily="34" charset="0"/>
              </a:rPr>
              <a:t>As per state requirements, this presentation serves as notice of the proposed range of tuition and mandatory fees for FY2020-2021. </a:t>
            </a:r>
          </a:p>
          <a:p>
            <a:pPr marL="0" indent="0">
              <a:buNone/>
            </a:pPr>
            <a:endParaRPr lang="en-US" sz="1800" dirty="0">
              <a:solidFill>
                <a:schemeClr val="tx1"/>
              </a:solidFill>
              <a:latin typeface="Arial" panose="020B0604020202020204" pitchFamily="34" charset="0"/>
              <a:cs typeface="Arial" panose="020B0604020202020204" pitchFamily="34" charset="0"/>
            </a:endParaRPr>
          </a:p>
          <a:p>
            <a:pPr marL="0" indent="0">
              <a:buNone/>
            </a:pPr>
            <a:r>
              <a:rPr lang="en-US" sz="1800" dirty="0">
                <a:solidFill>
                  <a:schemeClr val="tx1"/>
                </a:solidFill>
                <a:latin typeface="Arial" panose="020B0604020202020204" pitchFamily="34" charset="0"/>
                <a:cs typeface="Arial" panose="020B0604020202020204" pitchFamily="34" charset="0"/>
              </a:rPr>
              <a:t>In order to ensure an adequate opportunity for informed public comment on the proposed tuition and mandatory fees for the upcoming year, the University will provide two opportunities for public comment: </a:t>
            </a:r>
          </a:p>
          <a:p>
            <a:r>
              <a:rPr lang="en-US" sz="1800" dirty="0">
                <a:solidFill>
                  <a:schemeClr val="tx1"/>
                </a:solidFill>
                <a:latin typeface="Arial" panose="020B0604020202020204" pitchFamily="34" charset="0"/>
                <a:cs typeface="Arial" panose="020B0604020202020204" pitchFamily="34" charset="0"/>
              </a:rPr>
              <a:t>An electronic </a:t>
            </a:r>
            <a:r>
              <a:rPr lang="en-US" sz="1800" dirty="0">
                <a:solidFill>
                  <a:schemeClr val="tx1"/>
                </a:solidFill>
                <a:latin typeface="Arial" panose="020B0604020202020204" pitchFamily="34" charset="0"/>
                <a:cs typeface="Arial" panose="020B0604020202020204" pitchFamily="34" charset="0"/>
                <a:hlinkClick r:id="rId5"/>
              </a:rPr>
              <a:t>portal</a:t>
            </a:r>
            <a:r>
              <a:rPr lang="en-US" sz="1800" dirty="0">
                <a:solidFill>
                  <a:schemeClr val="tx1"/>
                </a:solidFill>
                <a:latin typeface="Arial" panose="020B0604020202020204" pitchFamily="34" charset="0"/>
                <a:cs typeface="Arial" panose="020B0604020202020204" pitchFamily="34" charset="0"/>
              </a:rPr>
              <a:t> to gather public comment ahead of the meeting </a:t>
            </a:r>
          </a:p>
          <a:p>
            <a:r>
              <a:rPr lang="en-US" sz="1800" dirty="0">
                <a:solidFill>
                  <a:schemeClr val="tx1"/>
                </a:solidFill>
                <a:latin typeface="Arial" panose="020B0604020202020204" pitchFamily="34" charset="0"/>
                <a:cs typeface="Arial" panose="020B0604020202020204" pitchFamily="34" charset="0"/>
              </a:rPr>
              <a:t>A virtual comment period on May 8  </a:t>
            </a:r>
          </a:p>
          <a:p>
            <a:r>
              <a:rPr lang="en-US" sz="1800" dirty="0">
                <a:solidFill>
                  <a:schemeClr val="tx1"/>
                </a:solidFill>
                <a:latin typeface="Arial" panose="020B0604020202020204" pitchFamily="34" charset="0"/>
                <a:cs typeface="Arial" panose="020B0604020202020204" pitchFamily="34" charset="0"/>
              </a:rPr>
              <a:t>Instructions and links to submit comments are at the end of this presentation    </a:t>
            </a:r>
          </a:p>
          <a:p>
            <a:r>
              <a:rPr lang="en-US" sz="1800" b="1" dirty="0">
                <a:solidFill>
                  <a:schemeClr val="tx1"/>
                </a:solidFill>
                <a:latin typeface="Arial" panose="020B0604020202020204" pitchFamily="34" charset="0"/>
                <a:cs typeface="Arial" panose="020B0604020202020204" pitchFamily="34" charset="0"/>
              </a:rPr>
              <a:t>All advance comments and requests to speak at the meeting must be submitted by 4:30 p.m., Friday, April 24</a:t>
            </a:r>
          </a:p>
          <a:p>
            <a:pPr marL="0" indent="0">
              <a:buNone/>
            </a:pPr>
            <a:endParaRPr lang="en-US" sz="1800" dirty="0">
              <a:solidFill>
                <a:schemeClr val="tx1"/>
              </a:solidFill>
              <a:latin typeface="Arial" panose="020B0604020202020204" pitchFamily="34" charset="0"/>
              <a:cs typeface="Arial" panose="020B0604020202020204" pitchFamily="34" charset="0"/>
            </a:endParaRPr>
          </a:p>
          <a:p>
            <a:pPr marL="0" indent="0">
              <a:buNone/>
            </a:pPr>
            <a:endParaRPr lang="en-US" sz="1800" dirty="0">
              <a:solidFill>
                <a:schemeClr val="tx1"/>
              </a:solidFill>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211586806"/>
      </p:ext>
    </p:extLst>
  </p:cSld>
  <p:clrMapOvr>
    <a:masterClrMapping/>
  </p:clrMapOvr>
  <mc:AlternateContent xmlns:mc="http://schemas.openxmlformats.org/markup-compatibility/2006">
    <mc:Choice xmlns:p14="http://schemas.microsoft.com/office/powerpoint/2010/main" Requires="p14">
      <p:transition spd="slow" p14:dur="2000" advTm="107840"/>
    </mc:Choice>
    <mc:Fallback>
      <p:transition spd="slow" advTm="107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4333B-DF94-1A4B-B8AD-DC283B3FDC4A}"/>
              </a:ext>
            </a:extLst>
          </p:cNvPr>
          <p:cNvSpPr>
            <a:spLocks noGrp="1"/>
          </p:cNvSpPr>
          <p:nvPr>
            <p:ph type="title"/>
          </p:nvPr>
        </p:nvSpPr>
        <p:spPr>
          <a:xfrm>
            <a:off x="609600" y="104933"/>
            <a:ext cx="10972800" cy="663207"/>
          </a:xfrm>
        </p:spPr>
        <p:txBody>
          <a:bodyPr/>
          <a:lstStyle/>
          <a:p>
            <a:pPr algn="ctr"/>
            <a:r>
              <a:rPr lang="en-US" sz="3200" b="1" dirty="0">
                <a:solidFill>
                  <a:schemeClr val="tx1">
                    <a:lumMod val="50000"/>
                    <a:lumOff val="50000"/>
                  </a:schemeClr>
                </a:solidFill>
                <a:latin typeface="Arial" panose="020B0604020202020204" pitchFamily="34" charset="0"/>
                <a:cs typeface="Arial" panose="020B0604020202020204" pitchFamily="34" charset="0"/>
              </a:rPr>
              <a:t>Key Terms</a:t>
            </a:r>
          </a:p>
        </p:txBody>
      </p:sp>
      <p:sp>
        <p:nvSpPr>
          <p:cNvPr id="7" name="Content Placeholder 2">
            <a:extLst>
              <a:ext uri="{FF2B5EF4-FFF2-40B4-BE49-F238E27FC236}">
                <a16:creationId xmlns:a16="http://schemas.microsoft.com/office/drawing/2014/main" id="{E97E73CB-EC54-C94D-B7CF-5D0ED9AC1A76}"/>
              </a:ext>
            </a:extLst>
          </p:cNvPr>
          <p:cNvSpPr txBox="1">
            <a:spLocks/>
          </p:cNvSpPr>
          <p:nvPr/>
        </p:nvSpPr>
        <p:spPr>
          <a:xfrm>
            <a:off x="661972" y="1129552"/>
            <a:ext cx="10972800" cy="5728447"/>
          </a:xfrm>
          <a:prstGeom prst="rect">
            <a:avLst/>
          </a:prstGeom>
        </p:spPr>
        <p:txBody>
          <a:bodyPr anchor="b"/>
          <a:lstStyle>
            <a:lvl1pPr marL="0" indent="0" algn="l" defTabSz="564807" rtl="0" eaLnBrk="1" latinLnBrk="0" hangingPunct="1">
              <a:spcBef>
                <a:spcPct val="20000"/>
              </a:spcBef>
              <a:buFont typeface="Arial"/>
              <a:buNone/>
              <a:defRPr sz="2965" b="1" kern="1200">
                <a:solidFill>
                  <a:schemeClr val="tx1">
                    <a:lumMod val="65000"/>
                    <a:lumOff val="35000"/>
                  </a:schemeClr>
                </a:solidFill>
                <a:latin typeface="+mn-lt"/>
                <a:ea typeface="+mn-ea"/>
                <a:cs typeface="+mn-cs"/>
              </a:defRPr>
            </a:lvl1pPr>
            <a:lvl2pPr marL="564807" indent="0" algn="l" defTabSz="564807" rtl="0" eaLnBrk="1" latinLnBrk="0" hangingPunct="1">
              <a:spcBef>
                <a:spcPct val="20000"/>
              </a:spcBef>
              <a:buFont typeface="Arial"/>
              <a:buNone/>
              <a:defRPr sz="2471" b="1" kern="1200">
                <a:solidFill>
                  <a:schemeClr val="tx1">
                    <a:lumMod val="65000"/>
                    <a:lumOff val="35000"/>
                  </a:schemeClr>
                </a:solidFill>
                <a:latin typeface="+mn-lt"/>
                <a:ea typeface="+mn-ea"/>
                <a:cs typeface="+mn-cs"/>
              </a:defRPr>
            </a:lvl2pPr>
            <a:lvl3pPr marL="1129613" indent="0" algn="l" defTabSz="564807" rtl="0" eaLnBrk="1" latinLnBrk="0" hangingPunct="1">
              <a:spcBef>
                <a:spcPct val="20000"/>
              </a:spcBef>
              <a:buFont typeface="Arial"/>
              <a:buNone/>
              <a:defRPr sz="2224" b="1" kern="1200">
                <a:solidFill>
                  <a:schemeClr val="tx1">
                    <a:lumMod val="65000"/>
                    <a:lumOff val="35000"/>
                  </a:schemeClr>
                </a:solidFill>
                <a:latin typeface="+mn-lt"/>
                <a:ea typeface="+mn-ea"/>
                <a:cs typeface="+mn-cs"/>
              </a:defRPr>
            </a:lvl3pPr>
            <a:lvl4pPr marL="1694420" indent="0" algn="l" defTabSz="564807" rtl="0" eaLnBrk="1" latinLnBrk="0" hangingPunct="1">
              <a:spcBef>
                <a:spcPct val="20000"/>
              </a:spcBef>
              <a:buFont typeface="Arial"/>
              <a:buNone/>
              <a:defRPr sz="1977" b="1" kern="1200">
                <a:solidFill>
                  <a:schemeClr val="tx1">
                    <a:lumMod val="65000"/>
                    <a:lumOff val="35000"/>
                  </a:schemeClr>
                </a:solidFill>
                <a:latin typeface="+mn-lt"/>
                <a:ea typeface="+mn-ea"/>
                <a:cs typeface="+mn-cs"/>
              </a:defRPr>
            </a:lvl4pPr>
            <a:lvl5pPr marL="2259226" indent="0" algn="l" defTabSz="564807" rtl="0" eaLnBrk="1" latinLnBrk="0" hangingPunct="1">
              <a:spcBef>
                <a:spcPct val="20000"/>
              </a:spcBef>
              <a:buFont typeface="Arial"/>
              <a:buNone/>
              <a:defRPr sz="1977" b="1" kern="1200">
                <a:solidFill>
                  <a:schemeClr val="tx1">
                    <a:lumMod val="65000"/>
                    <a:lumOff val="35000"/>
                  </a:schemeClr>
                </a:solidFill>
                <a:latin typeface="+mn-lt"/>
                <a:ea typeface="+mn-ea"/>
                <a:cs typeface="+mn-cs"/>
              </a:defRPr>
            </a:lvl5pPr>
            <a:lvl6pPr marL="2824033" indent="0" algn="l" defTabSz="564807" rtl="0" eaLnBrk="1" latinLnBrk="0" hangingPunct="1">
              <a:spcBef>
                <a:spcPct val="20000"/>
              </a:spcBef>
              <a:buFont typeface="Arial"/>
              <a:buNone/>
              <a:defRPr sz="1977" b="1" kern="1200">
                <a:solidFill>
                  <a:schemeClr val="tx1"/>
                </a:solidFill>
                <a:latin typeface="+mn-lt"/>
                <a:ea typeface="+mn-ea"/>
                <a:cs typeface="+mn-cs"/>
              </a:defRPr>
            </a:lvl6pPr>
            <a:lvl7pPr marL="3388840" indent="0" algn="l" defTabSz="564807" rtl="0" eaLnBrk="1" latinLnBrk="0" hangingPunct="1">
              <a:spcBef>
                <a:spcPct val="20000"/>
              </a:spcBef>
              <a:buFont typeface="Arial"/>
              <a:buNone/>
              <a:defRPr sz="1977" b="1" kern="1200">
                <a:solidFill>
                  <a:schemeClr val="tx1"/>
                </a:solidFill>
                <a:latin typeface="+mn-lt"/>
                <a:ea typeface="+mn-ea"/>
                <a:cs typeface="+mn-cs"/>
              </a:defRPr>
            </a:lvl7pPr>
            <a:lvl8pPr marL="3953646" indent="0" algn="l" defTabSz="564807" rtl="0" eaLnBrk="1" latinLnBrk="0" hangingPunct="1">
              <a:spcBef>
                <a:spcPct val="20000"/>
              </a:spcBef>
              <a:buFont typeface="Arial"/>
              <a:buNone/>
              <a:defRPr sz="1977" b="1" kern="1200">
                <a:solidFill>
                  <a:schemeClr val="tx1"/>
                </a:solidFill>
                <a:latin typeface="+mn-lt"/>
                <a:ea typeface="+mn-ea"/>
                <a:cs typeface="+mn-cs"/>
              </a:defRPr>
            </a:lvl8pPr>
            <a:lvl9pPr marL="4518453" indent="0" algn="l" defTabSz="564807" rtl="0" eaLnBrk="1" latinLnBrk="0" hangingPunct="1">
              <a:spcBef>
                <a:spcPct val="20000"/>
              </a:spcBef>
              <a:buFont typeface="Arial"/>
              <a:buNone/>
              <a:defRPr sz="1977" b="1" kern="1200">
                <a:solidFill>
                  <a:schemeClr val="tx1"/>
                </a:solidFill>
                <a:latin typeface="+mn-lt"/>
                <a:ea typeface="+mn-ea"/>
                <a:cs typeface="+mn-cs"/>
              </a:defRPr>
            </a:lvl9pPr>
          </a:lstStyle>
          <a:p>
            <a:endParaRPr lang="en-US" sz="2400" dirty="0">
              <a:solidFill>
                <a:schemeClr val="tx1"/>
              </a:solidFill>
              <a:cs typeface="Arial" panose="020B0604020202020204" pitchFamily="34" charset="0"/>
            </a:endParaRPr>
          </a:p>
        </p:txBody>
      </p:sp>
      <p:sp>
        <p:nvSpPr>
          <p:cNvPr id="9" name="Content Placeholder 2">
            <a:extLst>
              <a:ext uri="{FF2B5EF4-FFF2-40B4-BE49-F238E27FC236}">
                <a16:creationId xmlns:a16="http://schemas.microsoft.com/office/drawing/2014/main" id="{7F694953-4E5A-5A44-B5BD-D154CC5BD4F3}"/>
              </a:ext>
            </a:extLst>
          </p:cNvPr>
          <p:cNvSpPr txBox="1">
            <a:spLocks/>
          </p:cNvSpPr>
          <p:nvPr/>
        </p:nvSpPr>
        <p:spPr>
          <a:xfrm>
            <a:off x="661972" y="1417639"/>
            <a:ext cx="10972800" cy="854914"/>
          </a:xfrm>
          <a:prstGeom prst="rect">
            <a:avLst/>
          </a:prstGeom>
        </p:spPr>
        <p:txBody>
          <a:bodyPr anchor="b"/>
          <a:lstStyle>
            <a:lvl1pPr marL="0" indent="0" algn="l" defTabSz="564807" rtl="0" eaLnBrk="1" latinLnBrk="0" hangingPunct="1">
              <a:spcBef>
                <a:spcPct val="20000"/>
              </a:spcBef>
              <a:buFont typeface="Arial"/>
              <a:buNone/>
              <a:defRPr sz="2965" b="1" kern="1200">
                <a:solidFill>
                  <a:schemeClr val="tx1">
                    <a:lumMod val="65000"/>
                    <a:lumOff val="35000"/>
                  </a:schemeClr>
                </a:solidFill>
                <a:latin typeface="+mn-lt"/>
                <a:ea typeface="+mn-ea"/>
                <a:cs typeface="+mn-cs"/>
              </a:defRPr>
            </a:lvl1pPr>
            <a:lvl2pPr marL="564807" indent="0" algn="l" defTabSz="564807" rtl="0" eaLnBrk="1" latinLnBrk="0" hangingPunct="1">
              <a:spcBef>
                <a:spcPct val="20000"/>
              </a:spcBef>
              <a:buFont typeface="Arial"/>
              <a:buNone/>
              <a:defRPr sz="2471" b="1" kern="1200">
                <a:solidFill>
                  <a:schemeClr val="tx1">
                    <a:lumMod val="65000"/>
                    <a:lumOff val="35000"/>
                  </a:schemeClr>
                </a:solidFill>
                <a:latin typeface="+mn-lt"/>
                <a:ea typeface="+mn-ea"/>
                <a:cs typeface="+mn-cs"/>
              </a:defRPr>
            </a:lvl2pPr>
            <a:lvl3pPr marL="1129613" indent="0" algn="l" defTabSz="564807" rtl="0" eaLnBrk="1" latinLnBrk="0" hangingPunct="1">
              <a:spcBef>
                <a:spcPct val="20000"/>
              </a:spcBef>
              <a:buFont typeface="Arial"/>
              <a:buNone/>
              <a:defRPr sz="2224" b="1" kern="1200">
                <a:solidFill>
                  <a:schemeClr val="tx1">
                    <a:lumMod val="65000"/>
                    <a:lumOff val="35000"/>
                  </a:schemeClr>
                </a:solidFill>
                <a:latin typeface="+mn-lt"/>
                <a:ea typeface="+mn-ea"/>
                <a:cs typeface="+mn-cs"/>
              </a:defRPr>
            </a:lvl3pPr>
            <a:lvl4pPr marL="1694420" indent="0" algn="l" defTabSz="564807" rtl="0" eaLnBrk="1" latinLnBrk="0" hangingPunct="1">
              <a:spcBef>
                <a:spcPct val="20000"/>
              </a:spcBef>
              <a:buFont typeface="Arial"/>
              <a:buNone/>
              <a:defRPr sz="1977" b="1" kern="1200">
                <a:solidFill>
                  <a:schemeClr val="tx1">
                    <a:lumMod val="65000"/>
                    <a:lumOff val="35000"/>
                  </a:schemeClr>
                </a:solidFill>
                <a:latin typeface="+mn-lt"/>
                <a:ea typeface="+mn-ea"/>
                <a:cs typeface="+mn-cs"/>
              </a:defRPr>
            </a:lvl4pPr>
            <a:lvl5pPr marL="2259226" indent="0" algn="l" defTabSz="564807" rtl="0" eaLnBrk="1" latinLnBrk="0" hangingPunct="1">
              <a:spcBef>
                <a:spcPct val="20000"/>
              </a:spcBef>
              <a:buFont typeface="Arial"/>
              <a:buNone/>
              <a:defRPr sz="1977" b="1" kern="1200">
                <a:solidFill>
                  <a:schemeClr val="tx1">
                    <a:lumMod val="65000"/>
                    <a:lumOff val="35000"/>
                  </a:schemeClr>
                </a:solidFill>
                <a:latin typeface="+mn-lt"/>
                <a:ea typeface="+mn-ea"/>
                <a:cs typeface="+mn-cs"/>
              </a:defRPr>
            </a:lvl5pPr>
            <a:lvl6pPr marL="2824033" indent="0" algn="l" defTabSz="564807" rtl="0" eaLnBrk="1" latinLnBrk="0" hangingPunct="1">
              <a:spcBef>
                <a:spcPct val="20000"/>
              </a:spcBef>
              <a:buFont typeface="Arial"/>
              <a:buNone/>
              <a:defRPr sz="1977" b="1" kern="1200">
                <a:solidFill>
                  <a:schemeClr val="tx1"/>
                </a:solidFill>
                <a:latin typeface="+mn-lt"/>
                <a:ea typeface="+mn-ea"/>
                <a:cs typeface="+mn-cs"/>
              </a:defRPr>
            </a:lvl6pPr>
            <a:lvl7pPr marL="3388840" indent="0" algn="l" defTabSz="564807" rtl="0" eaLnBrk="1" latinLnBrk="0" hangingPunct="1">
              <a:spcBef>
                <a:spcPct val="20000"/>
              </a:spcBef>
              <a:buFont typeface="Arial"/>
              <a:buNone/>
              <a:defRPr sz="1977" b="1" kern="1200">
                <a:solidFill>
                  <a:schemeClr val="tx1"/>
                </a:solidFill>
                <a:latin typeface="+mn-lt"/>
                <a:ea typeface="+mn-ea"/>
                <a:cs typeface="+mn-cs"/>
              </a:defRPr>
            </a:lvl7pPr>
            <a:lvl8pPr marL="3953646" indent="0" algn="l" defTabSz="564807" rtl="0" eaLnBrk="1" latinLnBrk="0" hangingPunct="1">
              <a:spcBef>
                <a:spcPct val="20000"/>
              </a:spcBef>
              <a:buFont typeface="Arial"/>
              <a:buNone/>
              <a:defRPr sz="1977" b="1" kern="1200">
                <a:solidFill>
                  <a:schemeClr val="tx1"/>
                </a:solidFill>
                <a:latin typeface="+mn-lt"/>
                <a:ea typeface="+mn-ea"/>
                <a:cs typeface="+mn-cs"/>
              </a:defRPr>
            </a:lvl8pPr>
            <a:lvl9pPr marL="4518453" indent="0" algn="l" defTabSz="564807" rtl="0" eaLnBrk="1" latinLnBrk="0" hangingPunct="1">
              <a:spcBef>
                <a:spcPct val="20000"/>
              </a:spcBef>
              <a:buFont typeface="Arial"/>
              <a:buNone/>
              <a:defRPr sz="1977" b="1" kern="1200">
                <a:solidFill>
                  <a:schemeClr val="tx1"/>
                </a:solidFill>
                <a:latin typeface="+mn-lt"/>
                <a:ea typeface="+mn-ea"/>
                <a:cs typeface="+mn-cs"/>
              </a:defRPr>
            </a:lvl9pPr>
          </a:lstStyle>
          <a:p>
            <a:r>
              <a:rPr lang="en-US" sz="2400" dirty="0">
                <a:solidFill>
                  <a:schemeClr val="tx1"/>
                </a:solidFill>
                <a:cs typeface="Arial" panose="020B0604020202020204" pitchFamily="34" charset="0"/>
              </a:rPr>
              <a:t> </a:t>
            </a:r>
          </a:p>
        </p:txBody>
      </p:sp>
      <p:sp>
        <p:nvSpPr>
          <p:cNvPr id="3" name="TextBox 2">
            <a:extLst>
              <a:ext uri="{FF2B5EF4-FFF2-40B4-BE49-F238E27FC236}">
                <a16:creationId xmlns:a16="http://schemas.microsoft.com/office/drawing/2014/main" id="{3FFA8D9B-5D03-4289-980D-0744164EFEE7}"/>
              </a:ext>
            </a:extLst>
          </p:cNvPr>
          <p:cNvSpPr txBox="1"/>
          <p:nvPr/>
        </p:nvSpPr>
        <p:spPr>
          <a:xfrm>
            <a:off x="430879" y="828675"/>
            <a:ext cx="11330242" cy="5016758"/>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2000" dirty="0">
                <a:latin typeface="Arial" panose="020B0604020202020204" pitchFamily="34" charset="0"/>
                <a:cs typeface="Arial" panose="020B0604020202020204" pitchFamily="34" charset="0"/>
              </a:rPr>
              <a:t>Educational and General Fund – Also referred to as E&amp;G, represents the majority of funds used for instruction, student support, financial aid, and other central functions. These funds come from the state, tuition, and fee payments. </a:t>
            </a:r>
          </a:p>
          <a:p>
            <a:pPr marL="285750" indent="-285750">
              <a:spcAft>
                <a:spcPts val="2400"/>
              </a:spcAft>
              <a:buFont typeface="Arial" panose="020B0604020202020204" pitchFamily="34" charset="0"/>
              <a:buChar char="•"/>
            </a:pPr>
            <a:r>
              <a:rPr lang="en-US" sz="2000" dirty="0">
                <a:latin typeface="Arial" panose="020B0604020202020204" pitchFamily="34" charset="0"/>
                <a:cs typeface="Arial" panose="020B0604020202020204" pitchFamily="34" charset="0"/>
              </a:rPr>
              <a:t>Resident &amp; Non-Resident – Type of classification based on the living location by state or country of citizenship for students. This is used to determine their billing rates. More information can be found here: </a:t>
            </a:r>
            <a:r>
              <a:rPr lang="en-US" sz="2000" dirty="0">
                <a:latin typeface="Arial" panose="020B0604020202020204" pitchFamily="34" charset="0"/>
                <a:cs typeface="Arial" panose="020B0604020202020204" pitchFamily="34" charset="0"/>
                <a:hlinkClick r:id="rId5"/>
              </a:rPr>
              <a:t>https://accounting.vcu.edu/tuition/</a:t>
            </a:r>
            <a:endParaRPr lang="en-US" sz="2000" dirty="0">
              <a:latin typeface="Arial" panose="020B0604020202020204" pitchFamily="34" charset="0"/>
              <a:cs typeface="Arial" panose="020B0604020202020204" pitchFamily="34" charset="0"/>
            </a:endParaRPr>
          </a:p>
          <a:p>
            <a:pPr marL="285750" indent="-285750">
              <a:spcAft>
                <a:spcPts val="2400"/>
              </a:spcAft>
              <a:buFont typeface="Arial" panose="020B0604020202020204" pitchFamily="34" charset="0"/>
              <a:buChar char="•"/>
            </a:pPr>
            <a:r>
              <a:rPr lang="en-US" sz="2000" dirty="0">
                <a:latin typeface="Arial" panose="020B0604020202020204" pitchFamily="34" charset="0"/>
                <a:cs typeface="Arial" panose="020B0604020202020204" pitchFamily="34" charset="0"/>
              </a:rPr>
              <a:t>Board of Visitors – Also referred to as the BOV, is the governing body of VCU that oversees and approves large University decisions. The BOV is appointed by the Governor of Virginia. More information can be found here: </a:t>
            </a:r>
            <a:r>
              <a:rPr lang="en-US" sz="2000" dirty="0">
                <a:latin typeface="Arial" panose="020B0604020202020204" pitchFamily="34" charset="0"/>
                <a:cs typeface="Arial" panose="020B0604020202020204" pitchFamily="34" charset="0"/>
                <a:hlinkClick r:id="rId6"/>
              </a:rPr>
              <a:t>https://president.vcu.edu/board/</a:t>
            </a:r>
            <a:endParaRPr lang="en-US" sz="2000" dirty="0">
              <a:latin typeface="Arial" panose="020B0604020202020204" pitchFamily="34" charset="0"/>
              <a:cs typeface="Arial" panose="020B0604020202020204" pitchFamily="34" charset="0"/>
            </a:endParaRPr>
          </a:p>
          <a:p>
            <a:pPr marL="285750" indent="-285750">
              <a:spcAft>
                <a:spcPts val="2400"/>
              </a:spcAft>
              <a:buFont typeface="Arial" panose="020B0604020202020204" pitchFamily="34" charset="0"/>
              <a:buChar char="•"/>
            </a:pPr>
            <a:r>
              <a:rPr lang="en-US" sz="2000" dirty="0">
                <a:latin typeface="Arial" panose="020B0604020202020204" pitchFamily="34" charset="0"/>
                <a:cs typeface="Arial" panose="020B0604020202020204" pitchFamily="34" charset="0"/>
              </a:rPr>
              <a:t>Board – Referring to dining plans as part of room (dorms) and board (dining plans).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More information on terms used can be found at </a:t>
            </a:r>
            <a:r>
              <a:rPr lang="en-US" sz="2000" dirty="0">
                <a:latin typeface="Arial" panose="020B0604020202020204" pitchFamily="34" charset="0"/>
                <a:cs typeface="Arial" panose="020B0604020202020204" pitchFamily="34" charset="0"/>
                <a:hlinkClick r:id="rId7"/>
              </a:rPr>
              <a:t>https://mytuition.vcu.edu/faq/</a:t>
            </a:r>
            <a:endParaRPr lang="en-US" sz="2000" dirty="0">
              <a:latin typeface="Arial" panose="020B0604020202020204" pitchFamily="34" charset="0"/>
              <a:cs typeface="Arial" panose="020B0604020202020204" pitchFamily="34" charset="0"/>
            </a:endParaRP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302768303"/>
      </p:ext>
    </p:extLst>
  </p:cSld>
  <p:clrMapOvr>
    <a:masterClrMapping/>
  </p:clrMapOvr>
  <mc:AlternateContent xmlns:mc="http://schemas.openxmlformats.org/markup-compatibility/2006" xmlns:p14="http://schemas.microsoft.com/office/powerpoint/2010/main">
    <mc:Choice Requires="p14">
      <p:transition spd="slow" p14:dur="2000" advTm="106972"/>
    </mc:Choice>
    <mc:Fallback xmlns="">
      <p:transition spd="slow" advTm="106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061" y="952899"/>
            <a:ext cx="11535878" cy="4653504"/>
          </a:xfrm>
        </p:spPr>
        <p:txBody>
          <a:bodyPr>
            <a:normAutofit/>
          </a:bodyPr>
          <a:lstStyle/>
          <a:p>
            <a:pPr marL="0" indent="0">
              <a:spcBef>
                <a:spcPts val="0"/>
              </a:spcBef>
              <a:spcAft>
                <a:spcPts val="600"/>
              </a:spcAft>
              <a:buNone/>
            </a:pPr>
            <a:r>
              <a:rPr lang="en-US" sz="2400" dirty="0">
                <a:solidFill>
                  <a:schemeClr val="tx1"/>
                </a:solidFill>
                <a:latin typeface="Arial" panose="020B0604020202020204" pitchFamily="34" charset="0"/>
                <a:cs typeface="Arial" panose="020B0604020202020204" pitchFamily="34" charset="0"/>
              </a:rPr>
              <a:t>The budget as approved by the Virginia General Assembly* on March 12 included:</a:t>
            </a:r>
          </a:p>
          <a:p>
            <a:pPr>
              <a:spcBef>
                <a:spcPts val="0"/>
              </a:spcBef>
              <a:spcAft>
                <a:spcPts val="600"/>
              </a:spcAft>
            </a:pPr>
            <a:r>
              <a:rPr lang="en-US" sz="2400" dirty="0">
                <a:solidFill>
                  <a:schemeClr val="tx1"/>
                </a:solidFill>
                <a:latin typeface="Arial" panose="020B0604020202020204" pitchFamily="34" charset="0"/>
                <a:cs typeface="Arial" panose="020B0604020202020204" pitchFamily="34" charset="0"/>
              </a:rPr>
              <a:t>Funding for the Tuition Affordability program or $12.7M in additional state funds contingent on a 0% increase in undergraduate resident tuition.  The University will recommend 0% change to the Board on May 8 if the additional state funding is signed into law.</a:t>
            </a:r>
          </a:p>
          <a:p>
            <a:pPr>
              <a:spcBef>
                <a:spcPts val="0"/>
              </a:spcBef>
              <a:spcAft>
                <a:spcPts val="600"/>
              </a:spcAft>
            </a:pPr>
            <a:r>
              <a:rPr lang="en-US" sz="2400" dirty="0">
                <a:solidFill>
                  <a:schemeClr val="tx1"/>
                </a:solidFill>
                <a:latin typeface="Arial" panose="020B0604020202020204" pitchFamily="34" charset="0"/>
                <a:cs typeface="Arial" panose="020B0604020202020204" pitchFamily="34" charset="0"/>
              </a:rPr>
              <a:t>Funding for the state share of a planned mid-year 3% bonus for full time VCU employees (dependent on adequate state revenues)</a:t>
            </a:r>
          </a:p>
          <a:p>
            <a:pPr>
              <a:spcBef>
                <a:spcPts val="0"/>
              </a:spcBef>
              <a:spcAft>
                <a:spcPts val="600"/>
              </a:spcAft>
            </a:pPr>
            <a:r>
              <a:rPr lang="en-US" sz="2400" dirty="0">
                <a:solidFill>
                  <a:schemeClr val="tx1"/>
                </a:solidFill>
                <a:latin typeface="Arial" panose="020B0604020202020204" pitchFamily="34" charset="0"/>
                <a:cs typeface="Arial" panose="020B0604020202020204" pitchFamily="34" charset="0"/>
              </a:rPr>
              <a:t>$4.6M for undergraduate financial aid</a:t>
            </a:r>
          </a:p>
          <a:p>
            <a:endParaRPr lang="en-US" sz="2400" dirty="0">
              <a:solidFill>
                <a:schemeClr val="tx1"/>
              </a:solidFill>
              <a:latin typeface="Arial" panose="020B0604020202020204" pitchFamily="34" charset="0"/>
              <a:cs typeface="Arial" panose="020B0604020202020204" pitchFamily="34" charset="0"/>
            </a:endParaRPr>
          </a:p>
          <a:p>
            <a:pPr marL="0" indent="0">
              <a:buNone/>
            </a:pPr>
            <a:r>
              <a:rPr lang="en-US" sz="2400" dirty="0">
                <a:solidFill>
                  <a:schemeClr val="tx1"/>
                </a:solidFill>
                <a:latin typeface="Arial" panose="020B0604020202020204" pitchFamily="34" charset="0"/>
                <a:cs typeface="Arial" panose="020B0604020202020204" pitchFamily="34" charset="0"/>
              </a:rPr>
              <a:t>Note: we do not know yet the extent of the COVID-19 crisis impact on the state and university budgets </a:t>
            </a:r>
          </a:p>
          <a:p>
            <a:endParaRPr lang="en-US" sz="2400" dirty="0">
              <a:solidFill>
                <a:schemeClr val="tx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989309" y="123798"/>
            <a:ext cx="10213382" cy="997829"/>
          </a:xfrm>
        </p:spPr>
        <p:txBody>
          <a:bodyPr>
            <a:noAutofit/>
          </a:bodyPr>
          <a:lstStyle/>
          <a:p>
            <a:pPr algn="ctr"/>
            <a:r>
              <a:rPr lang="en-US" sz="3200" b="1" dirty="0">
                <a:solidFill>
                  <a:schemeClr val="tx1">
                    <a:lumMod val="50000"/>
                    <a:lumOff val="50000"/>
                  </a:schemeClr>
                </a:solidFill>
                <a:latin typeface="Arial" panose="020B0604020202020204" pitchFamily="34" charset="0"/>
                <a:cs typeface="Arial" panose="020B0604020202020204" pitchFamily="34" charset="0"/>
              </a:rPr>
              <a:t>Growing the VCU-VA Partnership </a:t>
            </a:r>
            <a:br>
              <a:rPr lang="en-US" sz="3200" b="1" dirty="0">
                <a:solidFill>
                  <a:schemeClr val="tx1">
                    <a:lumMod val="50000"/>
                    <a:lumOff val="50000"/>
                  </a:schemeClr>
                </a:solidFill>
                <a:latin typeface="Arial" panose="020B0604020202020204" pitchFamily="34" charset="0"/>
                <a:cs typeface="Arial" panose="020B0604020202020204" pitchFamily="34" charset="0"/>
              </a:rPr>
            </a:br>
            <a:endParaRPr lang="en-US" sz="32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 name="TextBox 5"/>
          <p:cNvSpPr txBox="1"/>
          <p:nvPr/>
        </p:nvSpPr>
        <p:spPr>
          <a:xfrm>
            <a:off x="5441195" y="6127727"/>
            <a:ext cx="6277276"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*State budget has not yet been approved by the Governor or adopted into law</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532187935"/>
      </p:ext>
    </p:extLst>
  </p:cSld>
  <p:clrMapOvr>
    <a:masterClrMapping/>
  </p:clrMapOvr>
  <mc:AlternateContent xmlns:mc="http://schemas.openxmlformats.org/markup-compatibility/2006" xmlns:p14="http://schemas.microsoft.com/office/powerpoint/2010/main">
    <mc:Choice Requires="p14">
      <p:transition spd="slow" p14:dur="2000" advTm="97821"/>
    </mc:Choice>
    <mc:Fallback xmlns="">
      <p:transition spd="slow" advTm="97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6169" y="1210858"/>
            <a:ext cx="11303431" cy="5234727"/>
          </a:xfrm>
        </p:spPr>
        <p:txBody>
          <a:bodyPr>
            <a:normAutofit/>
          </a:bodyPr>
          <a:lstStyle/>
          <a:p>
            <a:pPr>
              <a:spcBef>
                <a:spcPts val="0"/>
              </a:spcBef>
              <a:spcAft>
                <a:spcPts val="600"/>
              </a:spcAft>
            </a:pPr>
            <a:r>
              <a:rPr lang="en-US" sz="2400" dirty="0">
                <a:solidFill>
                  <a:schemeClr val="tx1"/>
                </a:solidFill>
                <a:latin typeface="Arial" panose="020B0604020202020204" pitchFamily="34" charset="0"/>
                <a:cs typeface="Arial" panose="020B0604020202020204" pitchFamily="34" charset="0"/>
              </a:rPr>
              <a:t>$12.8M to support VCU’s share of the proposed bonus and fringe benefit increases (3% proposed by the state*)</a:t>
            </a:r>
          </a:p>
          <a:p>
            <a:pPr>
              <a:spcBef>
                <a:spcPts val="0"/>
              </a:spcBef>
              <a:spcAft>
                <a:spcPts val="600"/>
              </a:spcAft>
            </a:pPr>
            <a:r>
              <a:rPr lang="en-US" sz="2400" dirty="0">
                <a:solidFill>
                  <a:schemeClr val="tx1"/>
                </a:solidFill>
                <a:latin typeface="Arial" panose="020B0604020202020204" pitchFamily="34" charset="0"/>
                <a:cs typeface="Arial" panose="020B0604020202020204" pitchFamily="34" charset="0"/>
              </a:rPr>
              <a:t>$7.2M for financial aid, including continued funding of significant funds provided last year</a:t>
            </a:r>
          </a:p>
          <a:p>
            <a:pPr>
              <a:spcBef>
                <a:spcPts val="0"/>
              </a:spcBef>
              <a:spcAft>
                <a:spcPts val="600"/>
              </a:spcAft>
            </a:pPr>
            <a:r>
              <a:rPr lang="en-US" sz="2400" dirty="0">
                <a:solidFill>
                  <a:schemeClr val="tx1"/>
                </a:solidFill>
                <a:latin typeface="Arial" panose="020B0604020202020204" pitchFamily="34" charset="0"/>
                <a:cs typeface="Arial" panose="020B0604020202020204" pitchFamily="34" charset="0"/>
              </a:rPr>
              <a:t>$1.8M for contractual costs ranging from utility increases to supporting new space such as the Engineering Research Building </a:t>
            </a:r>
          </a:p>
          <a:p>
            <a:pPr>
              <a:spcBef>
                <a:spcPts val="0"/>
              </a:spcBef>
              <a:spcAft>
                <a:spcPts val="600"/>
              </a:spcAft>
            </a:pPr>
            <a:r>
              <a:rPr lang="en-US" sz="2400" dirty="0">
                <a:solidFill>
                  <a:schemeClr val="tx1"/>
                </a:solidFill>
                <a:latin typeface="Arial" panose="020B0604020202020204" pitchFamily="34" charset="0"/>
                <a:cs typeface="Arial" panose="020B0604020202020204" pitchFamily="34" charset="0"/>
              </a:rPr>
              <a:t>$3.1M to support student recruitment, student success and academic/operational </a:t>
            </a:r>
            <a:r>
              <a:rPr lang="en-US" sz="2400" dirty="0" smtClean="0">
                <a:solidFill>
                  <a:schemeClr val="tx1"/>
                </a:solidFill>
                <a:latin typeface="Arial" panose="020B0604020202020204" pitchFamily="34" charset="0"/>
                <a:cs typeface="Arial" panose="020B0604020202020204" pitchFamily="34" charset="0"/>
              </a:rPr>
              <a:t>needs</a:t>
            </a:r>
            <a:endParaRPr lang="en-US" sz="2400" dirty="0">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5470439" y="6070839"/>
            <a:ext cx="6277276"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*State budget has not yet been approved by the Governor or adopted into law</a:t>
            </a:r>
          </a:p>
        </p:txBody>
      </p:sp>
      <p:sp>
        <p:nvSpPr>
          <p:cNvPr id="2" name="Title 1"/>
          <p:cNvSpPr>
            <a:spLocks noGrp="1"/>
          </p:cNvSpPr>
          <p:nvPr>
            <p:ph type="title"/>
          </p:nvPr>
        </p:nvSpPr>
        <p:spPr>
          <a:xfrm>
            <a:off x="718089" y="123798"/>
            <a:ext cx="10755822" cy="723443"/>
          </a:xfrm>
        </p:spPr>
        <p:txBody>
          <a:bodyPr>
            <a:normAutofit/>
          </a:bodyPr>
          <a:lstStyle/>
          <a:p>
            <a:pPr algn="ctr"/>
            <a:r>
              <a:rPr lang="en-US" sz="3200" b="1" dirty="0">
                <a:solidFill>
                  <a:schemeClr val="tx1">
                    <a:lumMod val="50000"/>
                    <a:lumOff val="50000"/>
                  </a:schemeClr>
                </a:solidFill>
                <a:latin typeface="Arial" panose="020B0604020202020204" pitchFamily="34" charset="0"/>
                <a:cs typeface="Arial" panose="020B0604020202020204" pitchFamily="34" charset="0"/>
              </a:rPr>
              <a:t>Key Strategic Needs for FY2021</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77862837"/>
      </p:ext>
    </p:extLst>
  </p:cSld>
  <p:clrMapOvr>
    <a:masterClrMapping/>
  </p:clrMapOvr>
  <mc:AlternateContent xmlns:mc="http://schemas.openxmlformats.org/markup-compatibility/2006">
    <mc:Choice xmlns:p14="http://schemas.microsoft.com/office/powerpoint/2010/main" Requires="p14">
      <p:transition spd="slow" p14:dur="2000" advTm="83854"/>
    </mc:Choice>
    <mc:Fallback>
      <p:transition spd="slow" advTm="83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24288" y="2141402"/>
            <a:ext cx="8229600" cy="1482510"/>
          </a:xfrm>
        </p:spPr>
        <p:txBody>
          <a:bodyPr>
            <a:normAutofit fontScale="90000"/>
          </a:bodyPr>
          <a:lstStyle/>
          <a:p>
            <a:pPr algn="ctr"/>
            <a:r>
              <a:rPr lang="en-US" b="1" dirty="0">
                <a:solidFill>
                  <a:prstClr val="black"/>
                </a:solidFill>
                <a:latin typeface="Arial" panose="020B0604020202020204" pitchFamily="34" charset="0"/>
                <a:cs typeface="Arial" panose="020B0604020202020204" pitchFamily="34" charset="0"/>
              </a:rPr>
              <a:t>Summary of Proposed</a:t>
            </a:r>
            <a:br>
              <a:rPr lang="en-US" b="1" dirty="0">
                <a:solidFill>
                  <a:prstClr val="black"/>
                </a:solidFill>
                <a:latin typeface="Arial" panose="020B0604020202020204" pitchFamily="34" charset="0"/>
                <a:cs typeface="Arial" panose="020B0604020202020204" pitchFamily="34" charset="0"/>
              </a:rPr>
            </a:br>
            <a:r>
              <a:rPr lang="en-US" b="1" dirty="0">
                <a:solidFill>
                  <a:prstClr val="black"/>
                </a:solidFill>
                <a:latin typeface="Arial" panose="020B0604020202020204" pitchFamily="34" charset="0"/>
                <a:cs typeface="Arial" panose="020B0604020202020204" pitchFamily="34" charset="0"/>
              </a:rPr>
              <a:t> Tuition and Fees – FY2021</a:t>
            </a:r>
            <a:br>
              <a:rPr lang="en-US" b="1" dirty="0">
                <a:solidFill>
                  <a:prstClr val="black"/>
                </a:solidFill>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175147070"/>
      </p:ext>
    </p:extLst>
  </p:cSld>
  <p:clrMapOvr>
    <a:masterClrMapping/>
  </p:clrMapOvr>
  <mc:AlternateContent xmlns:mc="http://schemas.openxmlformats.org/markup-compatibility/2006" xmlns:p14="http://schemas.microsoft.com/office/powerpoint/2010/main">
    <mc:Choice Requires="p14">
      <p:transition spd="slow" p14:dur="2000" advTm="11281"/>
    </mc:Choice>
    <mc:Fallback xmlns="">
      <p:transition spd="slow" advTm="11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6163" y="189857"/>
            <a:ext cx="6399674" cy="688381"/>
          </a:xfrm>
        </p:spPr>
        <p:txBody>
          <a:bodyPr/>
          <a:lstStyle/>
          <a:p>
            <a:pPr algn="ctr"/>
            <a:r>
              <a:rPr lang="en-US" sz="3200" b="1" dirty="0">
                <a:solidFill>
                  <a:schemeClr val="tx1">
                    <a:lumMod val="50000"/>
                    <a:lumOff val="50000"/>
                  </a:schemeClr>
                </a:solidFill>
                <a:latin typeface="Arial" panose="020B0604020202020204" pitchFamily="34" charset="0"/>
                <a:cs typeface="Arial" panose="020B0604020202020204" pitchFamily="34" charset="0"/>
              </a:rPr>
              <a:t>Undergraduate Tuition Proposal</a:t>
            </a:r>
          </a:p>
        </p:txBody>
      </p:sp>
      <p:sp>
        <p:nvSpPr>
          <p:cNvPr id="7" name="TextBox 6"/>
          <p:cNvSpPr txBox="1"/>
          <p:nvPr/>
        </p:nvSpPr>
        <p:spPr>
          <a:xfrm>
            <a:off x="4300756" y="5976258"/>
            <a:ext cx="7053045" cy="338554"/>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*Based on Per-Credit charges of 15 credits for both Fall &amp; Spring Semesters</a:t>
            </a:r>
          </a:p>
        </p:txBody>
      </p:sp>
      <p:graphicFrame>
        <p:nvGraphicFramePr>
          <p:cNvPr id="3" name="Table 2"/>
          <p:cNvGraphicFramePr>
            <a:graphicFrameLocks noGrp="1"/>
          </p:cNvGraphicFramePr>
          <p:nvPr>
            <p:extLst>
              <p:ext uri="{D42A27DB-BD31-4B8C-83A1-F6EECF244321}">
                <p14:modId xmlns:p14="http://schemas.microsoft.com/office/powerpoint/2010/main" val="2217011784"/>
              </p:ext>
            </p:extLst>
          </p:nvPr>
        </p:nvGraphicFramePr>
        <p:xfrm>
          <a:off x="838200" y="1000318"/>
          <a:ext cx="10515601" cy="4206809"/>
        </p:xfrm>
        <a:graphic>
          <a:graphicData uri="http://schemas.openxmlformats.org/drawingml/2006/table">
            <a:tbl>
              <a:tblPr/>
              <a:tblGrid>
                <a:gridCol w="4758697">
                  <a:extLst>
                    <a:ext uri="{9D8B030D-6E8A-4147-A177-3AD203B41FA5}">
                      <a16:colId xmlns:a16="http://schemas.microsoft.com/office/drawing/2014/main" val="4017137361"/>
                    </a:ext>
                  </a:extLst>
                </a:gridCol>
                <a:gridCol w="1634995">
                  <a:extLst>
                    <a:ext uri="{9D8B030D-6E8A-4147-A177-3AD203B41FA5}">
                      <a16:colId xmlns:a16="http://schemas.microsoft.com/office/drawing/2014/main" val="3170599387"/>
                    </a:ext>
                  </a:extLst>
                </a:gridCol>
                <a:gridCol w="1359627">
                  <a:extLst>
                    <a:ext uri="{9D8B030D-6E8A-4147-A177-3AD203B41FA5}">
                      <a16:colId xmlns:a16="http://schemas.microsoft.com/office/drawing/2014/main" val="1479361537"/>
                    </a:ext>
                  </a:extLst>
                </a:gridCol>
                <a:gridCol w="1376838">
                  <a:extLst>
                    <a:ext uri="{9D8B030D-6E8A-4147-A177-3AD203B41FA5}">
                      <a16:colId xmlns:a16="http://schemas.microsoft.com/office/drawing/2014/main" val="250829079"/>
                    </a:ext>
                  </a:extLst>
                </a:gridCol>
                <a:gridCol w="1385444">
                  <a:extLst>
                    <a:ext uri="{9D8B030D-6E8A-4147-A177-3AD203B41FA5}">
                      <a16:colId xmlns:a16="http://schemas.microsoft.com/office/drawing/2014/main" val="4182408036"/>
                    </a:ext>
                  </a:extLst>
                </a:gridCol>
              </a:tblGrid>
              <a:tr h="262603">
                <a:tc gridSpan="5">
                  <a:txBody>
                    <a:bodyPr/>
                    <a:lstStyle/>
                    <a:p>
                      <a:pPr algn="ctr" fontAlgn="b"/>
                      <a:r>
                        <a:rPr lang="en-US" sz="1600" b="1" i="0" u="none" strike="noStrike" dirty="0">
                          <a:solidFill>
                            <a:srgbClr val="000000"/>
                          </a:solidFill>
                          <a:effectLst/>
                          <a:latin typeface="Arial" panose="020B0604020202020204" pitchFamily="34" charset="0"/>
                        </a:rPr>
                        <a:t>Resident</a:t>
                      </a:r>
                    </a:p>
                  </a:txBody>
                  <a:tcPr marL="4301" marR="4301" marT="4301"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74119632"/>
                  </a:ext>
                </a:extLst>
              </a:tr>
              <a:tr h="546421">
                <a:tc>
                  <a:txBody>
                    <a:bodyPr/>
                    <a:lstStyle/>
                    <a:p>
                      <a:pPr algn="l" fontAlgn="b"/>
                      <a:r>
                        <a:rPr lang="en-US" sz="1600" b="1" i="0" u="none" strike="noStrike" dirty="0">
                          <a:solidFill>
                            <a:srgbClr val="000000"/>
                          </a:solidFill>
                          <a:effectLst/>
                          <a:latin typeface="Arial" panose="020B0604020202020204" pitchFamily="34" charset="0"/>
                        </a:rPr>
                        <a:t>Range of Proposed Tuition Increase*</a:t>
                      </a:r>
                    </a:p>
                  </a:txBody>
                  <a:tcPr marL="4301" marR="4301" marT="4301" marB="0" anchor="b">
                    <a:lnL>
                      <a:noFill/>
                    </a:lnL>
                    <a:lnR>
                      <a:noFill/>
                    </a:lnR>
                    <a:lnT w="25400" cap="flat" cmpd="dbl" algn="ctr">
                      <a:solidFill>
                        <a:srgbClr val="000000"/>
                      </a:solidFill>
                      <a:prstDash val="solid"/>
                      <a:round/>
                      <a:headEnd type="none" w="med" len="med"/>
                      <a:tailEnd type="none" w="med" len="med"/>
                    </a:lnT>
                    <a:lnB>
                      <a:noFill/>
                    </a:lnB>
                    <a:solidFill>
                      <a:srgbClr val="FFC000"/>
                    </a:solidFill>
                  </a:tcPr>
                </a:tc>
                <a:tc>
                  <a:txBody>
                    <a:bodyPr/>
                    <a:lstStyle/>
                    <a:p>
                      <a:pPr algn="r" fontAlgn="b"/>
                      <a:r>
                        <a:rPr lang="en-US" sz="1600" b="1" i="0" u="none" strike="noStrike" dirty="0">
                          <a:solidFill>
                            <a:srgbClr val="000000"/>
                          </a:solidFill>
                          <a:effectLst/>
                          <a:latin typeface="Arial" panose="020B0604020202020204" pitchFamily="34" charset="0"/>
                        </a:rPr>
                        <a:t>0.0%</a:t>
                      </a:r>
                    </a:p>
                  </a:txBody>
                  <a:tcPr marL="4301" marR="4301" marT="4301" marB="0" anchor="b">
                    <a:lnL>
                      <a:noFill/>
                    </a:lnL>
                    <a:lnR>
                      <a:noFill/>
                    </a:lnR>
                    <a:lnT w="25400" cap="flat" cmpd="dbl" algn="ctr">
                      <a:solidFill>
                        <a:srgbClr val="000000"/>
                      </a:solidFill>
                      <a:prstDash val="solid"/>
                      <a:round/>
                      <a:headEnd type="none" w="med" len="med"/>
                      <a:tailEnd type="none" w="med" len="med"/>
                    </a:lnT>
                    <a:lnB>
                      <a:noFill/>
                    </a:lnB>
                    <a:solidFill>
                      <a:srgbClr val="FFC000"/>
                    </a:solidFill>
                  </a:tcPr>
                </a:tc>
                <a:tc>
                  <a:txBody>
                    <a:bodyPr/>
                    <a:lstStyle/>
                    <a:p>
                      <a:pPr algn="r" fontAlgn="b"/>
                      <a:r>
                        <a:rPr lang="en-US" sz="1600" b="1" i="0" u="none" strike="noStrike" dirty="0">
                          <a:solidFill>
                            <a:srgbClr val="000000"/>
                          </a:solidFill>
                          <a:effectLst/>
                          <a:latin typeface="Arial" panose="020B0604020202020204" pitchFamily="34" charset="0"/>
                        </a:rPr>
                        <a:t>2.0%</a:t>
                      </a:r>
                    </a:p>
                  </a:txBody>
                  <a:tcPr marL="4301" marR="4301" marT="4301" marB="0" anchor="b">
                    <a:lnL>
                      <a:noFill/>
                    </a:lnL>
                    <a:lnR>
                      <a:noFill/>
                    </a:lnR>
                    <a:lnT w="25400" cap="flat" cmpd="dbl" algn="ctr">
                      <a:solidFill>
                        <a:srgbClr val="000000"/>
                      </a:solidFill>
                      <a:prstDash val="solid"/>
                      <a:round/>
                      <a:headEnd type="none" w="med" len="med"/>
                      <a:tailEnd type="none" w="med" len="med"/>
                    </a:lnT>
                    <a:lnB>
                      <a:noFill/>
                    </a:lnB>
                    <a:solidFill>
                      <a:srgbClr val="FFC000"/>
                    </a:solidFill>
                  </a:tcPr>
                </a:tc>
                <a:tc>
                  <a:txBody>
                    <a:bodyPr/>
                    <a:lstStyle/>
                    <a:p>
                      <a:pPr algn="r" fontAlgn="b"/>
                      <a:r>
                        <a:rPr lang="en-US" sz="1600" b="1" i="0" u="none" strike="noStrike" dirty="0">
                          <a:solidFill>
                            <a:srgbClr val="000000"/>
                          </a:solidFill>
                          <a:effectLst/>
                          <a:latin typeface="Arial" panose="020B0604020202020204" pitchFamily="34" charset="0"/>
                        </a:rPr>
                        <a:t>4.0%</a:t>
                      </a:r>
                    </a:p>
                  </a:txBody>
                  <a:tcPr marL="4301" marR="4301" marT="4301" marB="0" anchor="b">
                    <a:lnL>
                      <a:noFill/>
                    </a:lnL>
                    <a:lnR>
                      <a:noFill/>
                    </a:lnR>
                    <a:lnT w="25400" cap="flat" cmpd="dbl" algn="ctr">
                      <a:solidFill>
                        <a:srgbClr val="000000"/>
                      </a:solidFill>
                      <a:prstDash val="solid"/>
                      <a:round/>
                      <a:headEnd type="none" w="med" len="med"/>
                      <a:tailEnd type="none" w="med" len="med"/>
                    </a:lnT>
                    <a:lnB>
                      <a:noFill/>
                    </a:lnB>
                    <a:solidFill>
                      <a:srgbClr val="FFC000"/>
                    </a:solidFill>
                  </a:tcPr>
                </a:tc>
                <a:tc>
                  <a:txBody>
                    <a:bodyPr/>
                    <a:lstStyle/>
                    <a:p>
                      <a:pPr algn="r" fontAlgn="b"/>
                      <a:r>
                        <a:rPr lang="en-US" sz="1600" b="1" i="0" u="none" strike="noStrike" dirty="0">
                          <a:solidFill>
                            <a:srgbClr val="000000"/>
                          </a:solidFill>
                          <a:effectLst/>
                          <a:latin typeface="Arial" panose="020B0604020202020204" pitchFamily="34" charset="0"/>
                        </a:rPr>
                        <a:t>6.0%</a:t>
                      </a:r>
                    </a:p>
                  </a:txBody>
                  <a:tcPr marL="4301" marR="4301" marT="4301" marB="0" anchor="b">
                    <a:lnL>
                      <a:noFill/>
                    </a:lnL>
                    <a:lnR>
                      <a:noFill/>
                    </a:lnR>
                    <a:lnT w="25400" cap="flat" cmpd="dbl" algn="ctr">
                      <a:solidFill>
                        <a:srgbClr val="000000"/>
                      </a:solidFill>
                      <a:prstDash val="solid"/>
                      <a:round/>
                      <a:headEnd type="none" w="med" len="med"/>
                      <a:tailEnd type="none" w="med" len="med"/>
                    </a:lnT>
                    <a:lnB>
                      <a:noFill/>
                    </a:lnB>
                    <a:solidFill>
                      <a:srgbClr val="FFC000"/>
                    </a:solidFill>
                  </a:tcPr>
                </a:tc>
                <a:extLst>
                  <a:ext uri="{0D108BD9-81ED-4DB2-BD59-A6C34878D82A}">
                    <a16:rowId xmlns:a16="http://schemas.microsoft.com/office/drawing/2014/main" val="948528175"/>
                  </a:ext>
                </a:extLst>
              </a:tr>
              <a:tr h="258016">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extLst>
                  <a:ext uri="{0D108BD9-81ED-4DB2-BD59-A6C34878D82A}">
                    <a16:rowId xmlns:a16="http://schemas.microsoft.com/office/drawing/2014/main" val="3184073533"/>
                  </a:ext>
                </a:extLst>
              </a:tr>
              <a:tr h="258016">
                <a:tc>
                  <a:txBody>
                    <a:bodyPr/>
                    <a:lstStyle/>
                    <a:p>
                      <a:pPr algn="l" fontAlgn="b"/>
                      <a:r>
                        <a:rPr lang="en-US" sz="1600" b="0" i="0" u="none" strike="noStrike" dirty="0">
                          <a:solidFill>
                            <a:srgbClr val="000000"/>
                          </a:solidFill>
                          <a:effectLst/>
                          <a:latin typeface="Arial" panose="020B0604020202020204" pitchFamily="34" charset="0"/>
                        </a:rPr>
                        <a:t>FY2020 Tuition</a:t>
                      </a:r>
                    </a:p>
                  </a:txBody>
                  <a:tcPr marL="4301" marR="4301" marT="4301" marB="0" anchor="b">
                    <a:lnL>
                      <a:noFill/>
                    </a:lnL>
                    <a:lnR>
                      <a:noFill/>
                    </a:lnR>
                    <a:lnT>
                      <a:noFill/>
                    </a:lnT>
                    <a:lnB>
                      <a:noFill/>
                    </a:lnB>
                  </a:tcPr>
                </a:tc>
                <a:tc>
                  <a:txBody>
                    <a:bodyPr/>
                    <a:lstStyle/>
                    <a:p>
                      <a:pPr algn="l" fontAlgn="b"/>
                      <a:r>
                        <a:rPr lang="en-US" sz="1600" b="0" i="0" u="none" strike="noStrike" dirty="0">
                          <a:solidFill>
                            <a:srgbClr val="000000"/>
                          </a:solidFill>
                          <a:effectLst/>
                          <a:latin typeface="Arial" panose="020B0604020202020204" pitchFamily="34" charset="0"/>
                        </a:rPr>
                        <a:t> $            12,094 </a:t>
                      </a:r>
                    </a:p>
                  </a:txBody>
                  <a:tcPr marL="4301" marR="4301" marT="4301" marB="0" anchor="b">
                    <a:lnL>
                      <a:noFill/>
                    </a:lnL>
                    <a:lnR>
                      <a:noFill/>
                    </a:lnR>
                    <a:lnT>
                      <a:noFill/>
                    </a:lnT>
                    <a:lnB>
                      <a:noFill/>
                    </a:lnB>
                  </a:tcPr>
                </a:tc>
                <a:tc>
                  <a:txBody>
                    <a:bodyPr/>
                    <a:lstStyle/>
                    <a:p>
                      <a:pPr algn="l" fontAlgn="b"/>
                      <a:r>
                        <a:rPr lang="en-US" sz="1600" b="0" i="0" u="none" strike="noStrike" dirty="0">
                          <a:solidFill>
                            <a:srgbClr val="000000"/>
                          </a:solidFill>
                          <a:effectLst/>
                          <a:latin typeface="Arial" panose="020B0604020202020204" pitchFamily="34" charset="0"/>
                        </a:rPr>
                        <a:t> $       12,094 </a:t>
                      </a:r>
                    </a:p>
                  </a:txBody>
                  <a:tcPr marL="4301" marR="4301" marT="4301" marB="0" anchor="b">
                    <a:lnL>
                      <a:noFill/>
                    </a:lnL>
                    <a:lnR>
                      <a:noFill/>
                    </a:lnR>
                    <a:lnT>
                      <a:noFill/>
                    </a:lnT>
                    <a:lnB>
                      <a:noFill/>
                    </a:lnB>
                  </a:tcPr>
                </a:tc>
                <a:tc>
                  <a:txBody>
                    <a:bodyPr/>
                    <a:lstStyle/>
                    <a:p>
                      <a:pPr algn="l" fontAlgn="b"/>
                      <a:r>
                        <a:rPr lang="en-US" sz="1600" b="0" i="0" u="none" strike="noStrike" dirty="0">
                          <a:solidFill>
                            <a:srgbClr val="000000"/>
                          </a:solidFill>
                          <a:effectLst/>
                          <a:latin typeface="Arial" panose="020B0604020202020204" pitchFamily="34" charset="0"/>
                        </a:rPr>
                        <a:t> $        12,094 </a:t>
                      </a:r>
                    </a:p>
                  </a:txBody>
                  <a:tcPr marL="4301" marR="4301" marT="4301" marB="0" anchor="b">
                    <a:lnL>
                      <a:noFill/>
                    </a:lnL>
                    <a:lnR>
                      <a:noFill/>
                    </a:lnR>
                    <a:lnT>
                      <a:noFill/>
                    </a:lnT>
                    <a:lnB>
                      <a:noFill/>
                    </a:lnB>
                  </a:tcPr>
                </a:tc>
                <a:tc>
                  <a:txBody>
                    <a:bodyPr/>
                    <a:lstStyle/>
                    <a:p>
                      <a:pPr algn="l" fontAlgn="b"/>
                      <a:r>
                        <a:rPr lang="en-US" sz="1600" b="0" i="0" u="none" strike="noStrike" dirty="0">
                          <a:solidFill>
                            <a:srgbClr val="000000"/>
                          </a:solidFill>
                          <a:effectLst/>
                          <a:latin typeface="Arial" panose="020B0604020202020204" pitchFamily="34" charset="0"/>
                        </a:rPr>
                        <a:t> $        12,094 </a:t>
                      </a:r>
                    </a:p>
                  </a:txBody>
                  <a:tcPr marL="4301" marR="4301" marT="4301" marB="0" anchor="b">
                    <a:lnL>
                      <a:noFill/>
                    </a:lnL>
                    <a:lnR>
                      <a:noFill/>
                    </a:lnR>
                    <a:lnT>
                      <a:noFill/>
                    </a:lnT>
                    <a:lnB>
                      <a:noFill/>
                    </a:lnB>
                  </a:tcPr>
                </a:tc>
                <a:extLst>
                  <a:ext uri="{0D108BD9-81ED-4DB2-BD59-A6C34878D82A}">
                    <a16:rowId xmlns:a16="http://schemas.microsoft.com/office/drawing/2014/main" val="2607316366"/>
                  </a:ext>
                </a:extLst>
              </a:tr>
              <a:tr h="258016">
                <a:tc>
                  <a:txBody>
                    <a:bodyPr/>
                    <a:lstStyle/>
                    <a:p>
                      <a:pPr algn="l" fontAlgn="b"/>
                      <a:r>
                        <a:rPr lang="en-US" sz="1600" b="0" i="0" u="none" strike="noStrike" dirty="0">
                          <a:solidFill>
                            <a:srgbClr val="000000"/>
                          </a:solidFill>
                          <a:effectLst/>
                          <a:latin typeface="Arial" panose="020B0604020202020204" pitchFamily="34" charset="0"/>
                        </a:rPr>
                        <a:t>FY2021 Tuition Increase</a:t>
                      </a:r>
                    </a:p>
                  </a:txBody>
                  <a:tcPr marL="4301" marR="4301" marT="4301" marB="0" anchor="b">
                    <a:lnL>
                      <a:noFill/>
                    </a:lnL>
                    <a:lnR>
                      <a:noFill/>
                    </a:lnR>
                    <a:lnT>
                      <a:noFill/>
                    </a:lnT>
                    <a:lnB>
                      <a:noFill/>
                    </a:lnB>
                  </a:tcPr>
                </a:tc>
                <a:tc>
                  <a:txBody>
                    <a:bodyPr/>
                    <a:lstStyle/>
                    <a:p>
                      <a:pPr algn="l" fontAlgn="b"/>
                      <a:r>
                        <a:rPr lang="en-US" sz="1600" b="0" i="0" u="none" strike="noStrike" dirty="0">
                          <a:solidFill>
                            <a:srgbClr val="000000"/>
                          </a:solidFill>
                          <a:effectLst/>
                          <a:latin typeface="Arial" panose="020B0604020202020204" pitchFamily="34" charset="0"/>
                        </a:rPr>
                        <a:t> $            12,094 </a:t>
                      </a:r>
                    </a:p>
                  </a:txBody>
                  <a:tcPr marL="4301" marR="4301" marT="4301" marB="0" anchor="b">
                    <a:lnL>
                      <a:noFill/>
                    </a:lnL>
                    <a:lnR>
                      <a:noFill/>
                    </a:lnR>
                    <a:lnT>
                      <a:noFill/>
                    </a:lnT>
                    <a:lnB>
                      <a:noFill/>
                    </a:lnB>
                  </a:tcPr>
                </a:tc>
                <a:tc>
                  <a:txBody>
                    <a:bodyPr/>
                    <a:lstStyle/>
                    <a:p>
                      <a:pPr algn="l" fontAlgn="b"/>
                      <a:r>
                        <a:rPr lang="en-US" sz="1600" b="0" i="0" u="none" strike="noStrike" dirty="0">
                          <a:solidFill>
                            <a:srgbClr val="000000"/>
                          </a:solidFill>
                          <a:effectLst/>
                          <a:latin typeface="Arial" panose="020B0604020202020204" pitchFamily="34" charset="0"/>
                        </a:rPr>
                        <a:t> $       12,356 </a:t>
                      </a:r>
                    </a:p>
                  </a:txBody>
                  <a:tcPr marL="4301" marR="4301" marT="4301" marB="0" anchor="b">
                    <a:lnL>
                      <a:noFill/>
                    </a:lnL>
                    <a:lnR>
                      <a:noFill/>
                    </a:lnR>
                    <a:lnT>
                      <a:noFill/>
                    </a:lnT>
                    <a:lnB>
                      <a:noFill/>
                    </a:lnB>
                  </a:tcPr>
                </a:tc>
                <a:tc>
                  <a:txBody>
                    <a:bodyPr/>
                    <a:lstStyle/>
                    <a:p>
                      <a:pPr algn="l" fontAlgn="b"/>
                      <a:r>
                        <a:rPr lang="en-US" sz="1600" b="0" i="0" u="none" strike="noStrike" dirty="0">
                          <a:solidFill>
                            <a:srgbClr val="000000"/>
                          </a:solidFill>
                          <a:effectLst/>
                          <a:latin typeface="Arial" panose="020B0604020202020204" pitchFamily="34" charset="0"/>
                        </a:rPr>
                        <a:t> $        12,588 </a:t>
                      </a:r>
                    </a:p>
                  </a:txBody>
                  <a:tcPr marL="4301" marR="4301" marT="4301" marB="0" anchor="b">
                    <a:lnL>
                      <a:noFill/>
                    </a:lnL>
                    <a:lnR>
                      <a:noFill/>
                    </a:lnR>
                    <a:lnT>
                      <a:noFill/>
                    </a:lnT>
                    <a:lnB>
                      <a:noFill/>
                    </a:lnB>
                  </a:tcPr>
                </a:tc>
                <a:tc>
                  <a:txBody>
                    <a:bodyPr/>
                    <a:lstStyle/>
                    <a:p>
                      <a:pPr algn="l" fontAlgn="b"/>
                      <a:r>
                        <a:rPr lang="en-US" sz="1600" b="0" i="0" u="none" strike="noStrike" dirty="0">
                          <a:solidFill>
                            <a:srgbClr val="000000"/>
                          </a:solidFill>
                          <a:effectLst/>
                          <a:latin typeface="Arial" panose="020B0604020202020204" pitchFamily="34" charset="0"/>
                        </a:rPr>
                        <a:t> $        12,848 </a:t>
                      </a:r>
                    </a:p>
                  </a:txBody>
                  <a:tcPr marL="4301" marR="4301" marT="4301" marB="0" anchor="b">
                    <a:lnL>
                      <a:noFill/>
                    </a:lnL>
                    <a:lnR>
                      <a:noFill/>
                    </a:lnR>
                    <a:lnT>
                      <a:noFill/>
                    </a:lnT>
                    <a:lnB>
                      <a:noFill/>
                    </a:lnB>
                  </a:tcPr>
                </a:tc>
                <a:extLst>
                  <a:ext uri="{0D108BD9-81ED-4DB2-BD59-A6C34878D82A}">
                    <a16:rowId xmlns:a16="http://schemas.microsoft.com/office/drawing/2014/main" val="2506909711"/>
                  </a:ext>
                </a:extLst>
              </a:tr>
              <a:tr h="258016">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extLst>
                  <a:ext uri="{0D108BD9-81ED-4DB2-BD59-A6C34878D82A}">
                    <a16:rowId xmlns:a16="http://schemas.microsoft.com/office/drawing/2014/main" val="2187300139"/>
                  </a:ext>
                </a:extLst>
              </a:tr>
              <a:tr h="258016">
                <a:tc>
                  <a:txBody>
                    <a:bodyPr/>
                    <a:lstStyle/>
                    <a:p>
                      <a:pPr algn="l" fontAlgn="b"/>
                      <a:r>
                        <a:rPr lang="en-US" sz="1600" b="1" i="0" u="none" strike="noStrike" dirty="0">
                          <a:solidFill>
                            <a:srgbClr val="000000"/>
                          </a:solidFill>
                          <a:effectLst/>
                          <a:latin typeface="Arial" panose="020B0604020202020204" pitchFamily="34" charset="0"/>
                        </a:rPr>
                        <a:t>Proposed $ Increase Per Academic Year</a:t>
                      </a:r>
                    </a:p>
                  </a:txBody>
                  <a:tcPr marL="4301" marR="4301" marT="4301" marB="0" anchor="b">
                    <a:lnL>
                      <a:noFill/>
                    </a:lnL>
                    <a:lnR>
                      <a:noFill/>
                    </a:lnR>
                    <a:lnT>
                      <a:noFill/>
                    </a:lnT>
                    <a:lnB>
                      <a:noFill/>
                    </a:lnB>
                    <a:solidFill>
                      <a:srgbClr val="FFC000"/>
                    </a:solidFill>
                  </a:tcPr>
                </a:tc>
                <a:tc>
                  <a:txBody>
                    <a:bodyPr/>
                    <a:lstStyle/>
                    <a:p>
                      <a:pPr algn="l" fontAlgn="b"/>
                      <a:r>
                        <a:rPr lang="en-US" sz="1600" b="1" i="0" u="none" strike="noStrike" dirty="0">
                          <a:solidFill>
                            <a:srgbClr val="000000"/>
                          </a:solidFill>
                          <a:effectLst/>
                          <a:latin typeface="Arial" panose="020B0604020202020204" pitchFamily="34" charset="0"/>
                        </a:rPr>
                        <a:t> $                    -   </a:t>
                      </a:r>
                    </a:p>
                  </a:txBody>
                  <a:tcPr marL="4301" marR="4301" marT="4301" marB="0" anchor="b">
                    <a:lnL>
                      <a:noFill/>
                    </a:lnL>
                    <a:lnR>
                      <a:noFill/>
                    </a:lnR>
                    <a:lnT>
                      <a:noFill/>
                    </a:lnT>
                    <a:lnB>
                      <a:noFill/>
                    </a:lnB>
                    <a:solidFill>
                      <a:srgbClr val="FFC000"/>
                    </a:solidFill>
                  </a:tcPr>
                </a:tc>
                <a:tc>
                  <a:txBody>
                    <a:bodyPr/>
                    <a:lstStyle/>
                    <a:p>
                      <a:pPr algn="l" fontAlgn="b"/>
                      <a:r>
                        <a:rPr lang="en-US" sz="1600" b="1" i="0" u="none" strike="noStrike" dirty="0">
                          <a:solidFill>
                            <a:srgbClr val="000000"/>
                          </a:solidFill>
                          <a:effectLst/>
                          <a:latin typeface="Arial" panose="020B0604020202020204" pitchFamily="34" charset="0"/>
                        </a:rPr>
                        <a:t> $            262 </a:t>
                      </a:r>
                    </a:p>
                  </a:txBody>
                  <a:tcPr marL="4301" marR="4301" marT="4301" marB="0" anchor="b">
                    <a:lnL>
                      <a:noFill/>
                    </a:lnL>
                    <a:lnR>
                      <a:noFill/>
                    </a:lnR>
                    <a:lnT>
                      <a:noFill/>
                    </a:lnT>
                    <a:lnB>
                      <a:noFill/>
                    </a:lnB>
                    <a:solidFill>
                      <a:srgbClr val="FFC000"/>
                    </a:solidFill>
                  </a:tcPr>
                </a:tc>
                <a:tc>
                  <a:txBody>
                    <a:bodyPr/>
                    <a:lstStyle/>
                    <a:p>
                      <a:pPr algn="l" fontAlgn="b"/>
                      <a:r>
                        <a:rPr lang="en-US" sz="1600" b="1" i="0" u="none" strike="noStrike" dirty="0">
                          <a:solidFill>
                            <a:srgbClr val="000000"/>
                          </a:solidFill>
                          <a:effectLst/>
                          <a:latin typeface="Arial" panose="020B0604020202020204" pitchFamily="34" charset="0"/>
                        </a:rPr>
                        <a:t> $             494 </a:t>
                      </a:r>
                    </a:p>
                  </a:txBody>
                  <a:tcPr marL="4301" marR="4301" marT="4301" marB="0" anchor="b">
                    <a:lnL>
                      <a:noFill/>
                    </a:lnL>
                    <a:lnR>
                      <a:noFill/>
                    </a:lnR>
                    <a:lnT>
                      <a:noFill/>
                    </a:lnT>
                    <a:lnB>
                      <a:noFill/>
                    </a:lnB>
                    <a:solidFill>
                      <a:srgbClr val="FFC000"/>
                    </a:solidFill>
                  </a:tcPr>
                </a:tc>
                <a:tc>
                  <a:txBody>
                    <a:bodyPr/>
                    <a:lstStyle/>
                    <a:p>
                      <a:pPr algn="l" fontAlgn="b"/>
                      <a:r>
                        <a:rPr lang="en-US" sz="1600" b="1" i="0" u="none" strike="noStrike" dirty="0">
                          <a:solidFill>
                            <a:srgbClr val="000000"/>
                          </a:solidFill>
                          <a:effectLst/>
                          <a:latin typeface="Arial" panose="020B0604020202020204" pitchFamily="34" charset="0"/>
                        </a:rPr>
                        <a:t> $             754 </a:t>
                      </a:r>
                    </a:p>
                  </a:txBody>
                  <a:tcPr marL="4301" marR="4301" marT="4301" marB="0" anchor="b">
                    <a:lnL>
                      <a:noFill/>
                    </a:lnL>
                    <a:lnR>
                      <a:noFill/>
                    </a:lnR>
                    <a:lnT>
                      <a:noFill/>
                    </a:lnT>
                    <a:lnB>
                      <a:noFill/>
                    </a:lnB>
                    <a:solidFill>
                      <a:srgbClr val="FFC000"/>
                    </a:solidFill>
                  </a:tcPr>
                </a:tc>
                <a:extLst>
                  <a:ext uri="{0D108BD9-81ED-4DB2-BD59-A6C34878D82A}">
                    <a16:rowId xmlns:a16="http://schemas.microsoft.com/office/drawing/2014/main" val="1973030244"/>
                  </a:ext>
                </a:extLst>
              </a:tr>
              <a:tr h="258016">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805049"/>
                  </a:ext>
                </a:extLst>
              </a:tr>
              <a:tr h="262603">
                <a:tc gridSpan="5">
                  <a:txBody>
                    <a:bodyPr/>
                    <a:lstStyle/>
                    <a:p>
                      <a:pPr algn="ctr" fontAlgn="b"/>
                      <a:r>
                        <a:rPr lang="en-US" sz="1600" b="1" i="0" u="none" strike="noStrike" dirty="0">
                          <a:solidFill>
                            <a:srgbClr val="000000"/>
                          </a:solidFill>
                          <a:effectLst/>
                          <a:latin typeface="Arial" panose="020B0604020202020204" pitchFamily="34" charset="0"/>
                        </a:rPr>
                        <a:t>Non-Resident</a:t>
                      </a:r>
                    </a:p>
                  </a:txBody>
                  <a:tcPr marL="4301" marR="4301" marT="4301"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DEDE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89993594"/>
                  </a:ext>
                </a:extLst>
              </a:tr>
              <a:tr h="301019">
                <a:tc>
                  <a:txBody>
                    <a:bodyPr/>
                    <a:lstStyle/>
                    <a:p>
                      <a:pPr algn="l" fontAlgn="b"/>
                      <a:r>
                        <a:rPr lang="en-US" sz="1600" b="1" i="0" u="none" strike="noStrike" dirty="0">
                          <a:solidFill>
                            <a:srgbClr val="000000"/>
                          </a:solidFill>
                          <a:effectLst/>
                          <a:latin typeface="Arial" panose="020B0604020202020204" pitchFamily="34" charset="0"/>
                        </a:rPr>
                        <a:t>Range of Proposed Tuition Increase*</a:t>
                      </a:r>
                    </a:p>
                  </a:txBody>
                  <a:tcPr marL="4301" marR="4301" marT="4301" marB="0" anchor="b">
                    <a:lnL>
                      <a:noFill/>
                    </a:lnL>
                    <a:lnR>
                      <a:noFill/>
                    </a:lnR>
                    <a:lnT w="25400" cap="flat" cmpd="dbl" algn="ctr">
                      <a:solidFill>
                        <a:srgbClr val="000000"/>
                      </a:solidFill>
                      <a:prstDash val="solid"/>
                      <a:round/>
                      <a:headEnd type="none" w="med" len="med"/>
                      <a:tailEnd type="none" w="med" len="med"/>
                    </a:lnT>
                    <a:lnB>
                      <a:noFill/>
                    </a:lnB>
                    <a:solidFill>
                      <a:srgbClr val="BDD7EE"/>
                    </a:solidFill>
                  </a:tcPr>
                </a:tc>
                <a:tc>
                  <a:txBody>
                    <a:bodyPr/>
                    <a:lstStyle/>
                    <a:p>
                      <a:pPr algn="r" fontAlgn="b"/>
                      <a:r>
                        <a:rPr lang="en-US" sz="1600" b="1" i="0" u="none" strike="noStrike" dirty="0">
                          <a:solidFill>
                            <a:srgbClr val="000000"/>
                          </a:solidFill>
                          <a:effectLst/>
                          <a:latin typeface="Arial" panose="020B0604020202020204" pitchFamily="34" charset="0"/>
                        </a:rPr>
                        <a:t>0.0%</a:t>
                      </a:r>
                    </a:p>
                  </a:txBody>
                  <a:tcPr marL="4301" marR="4301" marT="4301" marB="0" anchor="b">
                    <a:lnL>
                      <a:noFill/>
                    </a:lnL>
                    <a:lnR>
                      <a:noFill/>
                    </a:lnR>
                    <a:lnT w="25400" cap="flat" cmpd="dbl" algn="ctr">
                      <a:solidFill>
                        <a:srgbClr val="000000"/>
                      </a:solidFill>
                      <a:prstDash val="solid"/>
                      <a:round/>
                      <a:headEnd type="none" w="med" len="med"/>
                      <a:tailEnd type="none" w="med" len="med"/>
                    </a:lnT>
                    <a:lnB>
                      <a:noFill/>
                    </a:lnB>
                    <a:solidFill>
                      <a:srgbClr val="BDD7EE"/>
                    </a:solidFill>
                  </a:tcPr>
                </a:tc>
                <a:tc>
                  <a:txBody>
                    <a:bodyPr/>
                    <a:lstStyle/>
                    <a:p>
                      <a:pPr algn="r" fontAlgn="b"/>
                      <a:r>
                        <a:rPr lang="en-US" sz="1600" b="1" i="0" u="none" strike="noStrike" dirty="0">
                          <a:solidFill>
                            <a:srgbClr val="000000"/>
                          </a:solidFill>
                          <a:effectLst/>
                          <a:latin typeface="Arial" panose="020B0604020202020204" pitchFamily="34" charset="0"/>
                        </a:rPr>
                        <a:t>2.0%</a:t>
                      </a:r>
                    </a:p>
                  </a:txBody>
                  <a:tcPr marL="4301" marR="4301" marT="4301" marB="0" anchor="b">
                    <a:lnL>
                      <a:noFill/>
                    </a:lnL>
                    <a:lnR>
                      <a:noFill/>
                    </a:lnR>
                    <a:lnT w="25400" cap="flat" cmpd="dbl" algn="ctr">
                      <a:solidFill>
                        <a:srgbClr val="000000"/>
                      </a:solidFill>
                      <a:prstDash val="solid"/>
                      <a:round/>
                      <a:headEnd type="none" w="med" len="med"/>
                      <a:tailEnd type="none" w="med" len="med"/>
                    </a:lnT>
                    <a:lnB>
                      <a:noFill/>
                    </a:lnB>
                    <a:solidFill>
                      <a:srgbClr val="BDD7EE"/>
                    </a:solidFill>
                  </a:tcPr>
                </a:tc>
                <a:tc>
                  <a:txBody>
                    <a:bodyPr/>
                    <a:lstStyle/>
                    <a:p>
                      <a:pPr algn="r" fontAlgn="b"/>
                      <a:r>
                        <a:rPr lang="en-US" sz="1600" b="1" i="0" u="none" strike="noStrike" dirty="0">
                          <a:solidFill>
                            <a:srgbClr val="000000"/>
                          </a:solidFill>
                          <a:effectLst/>
                          <a:latin typeface="Arial" panose="020B0604020202020204" pitchFamily="34" charset="0"/>
                        </a:rPr>
                        <a:t>4.0%</a:t>
                      </a:r>
                    </a:p>
                  </a:txBody>
                  <a:tcPr marL="4301" marR="4301" marT="4301" marB="0" anchor="b">
                    <a:lnL>
                      <a:noFill/>
                    </a:lnL>
                    <a:lnR>
                      <a:noFill/>
                    </a:lnR>
                    <a:lnT w="25400" cap="flat" cmpd="dbl" algn="ctr">
                      <a:solidFill>
                        <a:srgbClr val="000000"/>
                      </a:solidFill>
                      <a:prstDash val="solid"/>
                      <a:round/>
                      <a:headEnd type="none" w="med" len="med"/>
                      <a:tailEnd type="none" w="med" len="med"/>
                    </a:lnT>
                    <a:lnB>
                      <a:noFill/>
                    </a:lnB>
                    <a:solidFill>
                      <a:srgbClr val="BDD7EE"/>
                    </a:solidFill>
                  </a:tcPr>
                </a:tc>
                <a:tc>
                  <a:txBody>
                    <a:bodyPr/>
                    <a:lstStyle/>
                    <a:p>
                      <a:pPr algn="r" fontAlgn="b"/>
                      <a:r>
                        <a:rPr lang="en-US" sz="1600" b="1" i="0" u="none" strike="noStrike" dirty="0">
                          <a:solidFill>
                            <a:srgbClr val="000000"/>
                          </a:solidFill>
                          <a:effectLst/>
                          <a:latin typeface="Arial" panose="020B0604020202020204" pitchFamily="34" charset="0"/>
                        </a:rPr>
                        <a:t>6.0%</a:t>
                      </a:r>
                    </a:p>
                  </a:txBody>
                  <a:tcPr marL="4301" marR="4301" marT="4301" marB="0" anchor="b">
                    <a:lnL>
                      <a:noFill/>
                    </a:lnL>
                    <a:lnR>
                      <a:noFill/>
                    </a:lnR>
                    <a:lnT w="25400" cap="flat" cmpd="dbl" algn="ctr">
                      <a:solidFill>
                        <a:srgbClr val="000000"/>
                      </a:solidFill>
                      <a:prstDash val="solid"/>
                      <a:round/>
                      <a:headEnd type="none" w="med" len="med"/>
                      <a:tailEnd type="none" w="med" len="med"/>
                    </a:lnT>
                    <a:lnB>
                      <a:noFill/>
                    </a:lnB>
                    <a:solidFill>
                      <a:srgbClr val="BDD7EE"/>
                    </a:solidFill>
                  </a:tcPr>
                </a:tc>
                <a:extLst>
                  <a:ext uri="{0D108BD9-81ED-4DB2-BD59-A6C34878D82A}">
                    <a16:rowId xmlns:a16="http://schemas.microsoft.com/office/drawing/2014/main" val="972014393"/>
                  </a:ext>
                </a:extLst>
              </a:tr>
              <a:tr h="258016">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extLst>
                  <a:ext uri="{0D108BD9-81ED-4DB2-BD59-A6C34878D82A}">
                    <a16:rowId xmlns:a16="http://schemas.microsoft.com/office/drawing/2014/main" val="3357153673"/>
                  </a:ext>
                </a:extLst>
              </a:tr>
              <a:tr h="258016">
                <a:tc>
                  <a:txBody>
                    <a:bodyPr/>
                    <a:lstStyle/>
                    <a:p>
                      <a:pPr algn="l" fontAlgn="b"/>
                      <a:r>
                        <a:rPr lang="en-US" sz="1600" b="0" i="0" u="none" strike="noStrike" dirty="0">
                          <a:solidFill>
                            <a:srgbClr val="000000"/>
                          </a:solidFill>
                          <a:effectLst/>
                          <a:latin typeface="Arial" panose="020B0604020202020204" pitchFamily="34" charset="0"/>
                        </a:rPr>
                        <a:t>FY2020 Tuition</a:t>
                      </a:r>
                    </a:p>
                  </a:txBody>
                  <a:tcPr marL="4301" marR="4301" marT="4301" marB="0" anchor="b">
                    <a:lnL>
                      <a:noFill/>
                    </a:lnL>
                    <a:lnR>
                      <a:noFill/>
                    </a:lnR>
                    <a:lnT>
                      <a:noFill/>
                    </a:lnT>
                    <a:lnB>
                      <a:noFill/>
                    </a:lnB>
                  </a:tcPr>
                </a:tc>
                <a:tc>
                  <a:txBody>
                    <a:bodyPr/>
                    <a:lstStyle/>
                    <a:p>
                      <a:pPr algn="l" fontAlgn="b"/>
                      <a:r>
                        <a:rPr lang="en-US" sz="1600" b="0" i="0" u="none" strike="noStrike" dirty="0">
                          <a:solidFill>
                            <a:srgbClr val="000000"/>
                          </a:solidFill>
                          <a:effectLst/>
                          <a:latin typeface="Arial" panose="020B0604020202020204" pitchFamily="34" charset="0"/>
                        </a:rPr>
                        <a:t> $            32,742 </a:t>
                      </a:r>
                    </a:p>
                  </a:txBody>
                  <a:tcPr marL="4301" marR="4301" marT="4301" marB="0" anchor="b">
                    <a:lnL>
                      <a:noFill/>
                    </a:lnL>
                    <a:lnR>
                      <a:noFill/>
                    </a:lnR>
                    <a:lnT>
                      <a:noFill/>
                    </a:lnT>
                    <a:lnB>
                      <a:noFill/>
                    </a:lnB>
                  </a:tcPr>
                </a:tc>
                <a:tc>
                  <a:txBody>
                    <a:bodyPr/>
                    <a:lstStyle/>
                    <a:p>
                      <a:pPr algn="l" fontAlgn="b"/>
                      <a:r>
                        <a:rPr lang="en-US" sz="1600" b="0" i="0" u="none" strike="noStrike" dirty="0">
                          <a:solidFill>
                            <a:srgbClr val="000000"/>
                          </a:solidFill>
                          <a:effectLst/>
                          <a:latin typeface="Arial" panose="020B0604020202020204" pitchFamily="34" charset="0"/>
                        </a:rPr>
                        <a:t> $       32,742 </a:t>
                      </a:r>
                    </a:p>
                  </a:txBody>
                  <a:tcPr marL="4301" marR="4301" marT="4301" marB="0" anchor="b">
                    <a:lnL>
                      <a:noFill/>
                    </a:lnL>
                    <a:lnR>
                      <a:noFill/>
                    </a:lnR>
                    <a:lnT>
                      <a:noFill/>
                    </a:lnT>
                    <a:lnB>
                      <a:noFill/>
                    </a:lnB>
                  </a:tcPr>
                </a:tc>
                <a:tc>
                  <a:txBody>
                    <a:bodyPr/>
                    <a:lstStyle/>
                    <a:p>
                      <a:pPr algn="l" fontAlgn="b"/>
                      <a:r>
                        <a:rPr lang="en-US" sz="1600" b="0" i="0" u="none" strike="noStrike" dirty="0">
                          <a:solidFill>
                            <a:srgbClr val="000000"/>
                          </a:solidFill>
                          <a:effectLst/>
                          <a:latin typeface="Arial" panose="020B0604020202020204" pitchFamily="34" charset="0"/>
                        </a:rPr>
                        <a:t> $        32,742 </a:t>
                      </a:r>
                    </a:p>
                  </a:txBody>
                  <a:tcPr marL="4301" marR="4301" marT="4301" marB="0" anchor="b">
                    <a:lnL>
                      <a:noFill/>
                    </a:lnL>
                    <a:lnR>
                      <a:noFill/>
                    </a:lnR>
                    <a:lnT>
                      <a:noFill/>
                    </a:lnT>
                    <a:lnB>
                      <a:noFill/>
                    </a:lnB>
                  </a:tcPr>
                </a:tc>
                <a:tc>
                  <a:txBody>
                    <a:bodyPr/>
                    <a:lstStyle/>
                    <a:p>
                      <a:pPr algn="l" fontAlgn="b"/>
                      <a:r>
                        <a:rPr lang="en-US" sz="1600" b="0" i="0" u="none" strike="noStrike" dirty="0">
                          <a:solidFill>
                            <a:srgbClr val="000000"/>
                          </a:solidFill>
                          <a:effectLst/>
                          <a:latin typeface="Arial" panose="020B0604020202020204" pitchFamily="34" charset="0"/>
                        </a:rPr>
                        <a:t> $        32,742 </a:t>
                      </a:r>
                    </a:p>
                  </a:txBody>
                  <a:tcPr marL="4301" marR="4301" marT="4301" marB="0" anchor="b">
                    <a:lnL>
                      <a:noFill/>
                    </a:lnL>
                    <a:lnR>
                      <a:noFill/>
                    </a:lnR>
                    <a:lnT>
                      <a:noFill/>
                    </a:lnT>
                    <a:lnB>
                      <a:noFill/>
                    </a:lnB>
                  </a:tcPr>
                </a:tc>
                <a:extLst>
                  <a:ext uri="{0D108BD9-81ED-4DB2-BD59-A6C34878D82A}">
                    <a16:rowId xmlns:a16="http://schemas.microsoft.com/office/drawing/2014/main" val="1467306298"/>
                  </a:ext>
                </a:extLst>
              </a:tr>
              <a:tr h="258016">
                <a:tc>
                  <a:txBody>
                    <a:bodyPr/>
                    <a:lstStyle/>
                    <a:p>
                      <a:pPr algn="l" fontAlgn="b"/>
                      <a:r>
                        <a:rPr lang="en-US" sz="1600" b="0" i="0" u="none" strike="noStrike" dirty="0">
                          <a:solidFill>
                            <a:srgbClr val="000000"/>
                          </a:solidFill>
                          <a:effectLst/>
                          <a:latin typeface="Arial" panose="020B0604020202020204" pitchFamily="34" charset="0"/>
                        </a:rPr>
                        <a:t>FY2021 Tuition Increase</a:t>
                      </a:r>
                    </a:p>
                  </a:txBody>
                  <a:tcPr marL="4301" marR="4301" marT="4301" marB="0" anchor="b">
                    <a:lnL>
                      <a:noFill/>
                    </a:lnL>
                    <a:lnR>
                      <a:noFill/>
                    </a:lnR>
                    <a:lnT>
                      <a:noFill/>
                    </a:lnT>
                    <a:lnB>
                      <a:noFill/>
                    </a:lnB>
                  </a:tcPr>
                </a:tc>
                <a:tc>
                  <a:txBody>
                    <a:bodyPr/>
                    <a:lstStyle/>
                    <a:p>
                      <a:pPr algn="l" fontAlgn="b"/>
                      <a:r>
                        <a:rPr lang="en-US" sz="1600" b="0" i="0" u="none" strike="noStrike" dirty="0">
                          <a:solidFill>
                            <a:srgbClr val="000000"/>
                          </a:solidFill>
                          <a:effectLst/>
                          <a:latin typeface="Arial" panose="020B0604020202020204" pitchFamily="34" charset="0"/>
                        </a:rPr>
                        <a:t> $            32,742 </a:t>
                      </a:r>
                    </a:p>
                  </a:txBody>
                  <a:tcPr marL="4301" marR="4301" marT="4301" marB="0" anchor="b">
                    <a:lnL>
                      <a:noFill/>
                    </a:lnL>
                    <a:lnR>
                      <a:noFill/>
                    </a:lnR>
                    <a:lnT>
                      <a:noFill/>
                    </a:lnT>
                    <a:lnB>
                      <a:noFill/>
                    </a:lnB>
                  </a:tcPr>
                </a:tc>
                <a:tc>
                  <a:txBody>
                    <a:bodyPr/>
                    <a:lstStyle/>
                    <a:p>
                      <a:pPr algn="l" fontAlgn="b"/>
                      <a:r>
                        <a:rPr lang="en-US" sz="1600" b="0" i="0" u="none" strike="noStrike" dirty="0">
                          <a:solidFill>
                            <a:srgbClr val="000000"/>
                          </a:solidFill>
                          <a:effectLst/>
                          <a:latin typeface="Arial" panose="020B0604020202020204" pitchFamily="34" charset="0"/>
                        </a:rPr>
                        <a:t> $       33,410 </a:t>
                      </a:r>
                    </a:p>
                  </a:txBody>
                  <a:tcPr marL="4301" marR="4301" marT="4301" marB="0" anchor="b">
                    <a:lnL>
                      <a:noFill/>
                    </a:lnL>
                    <a:lnR>
                      <a:noFill/>
                    </a:lnR>
                    <a:lnT>
                      <a:noFill/>
                    </a:lnT>
                    <a:lnB>
                      <a:noFill/>
                    </a:lnB>
                  </a:tcPr>
                </a:tc>
                <a:tc>
                  <a:txBody>
                    <a:bodyPr/>
                    <a:lstStyle/>
                    <a:p>
                      <a:pPr algn="l" fontAlgn="b"/>
                      <a:r>
                        <a:rPr lang="en-US" sz="1600" b="0" i="0" u="none" strike="noStrike" dirty="0">
                          <a:solidFill>
                            <a:srgbClr val="000000"/>
                          </a:solidFill>
                          <a:effectLst/>
                          <a:latin typeface="Arial" panose="020B0604020202020204" pitchFamily="34" charset="0"/>
                        </a:rPr>
                        <a:t> $        34,076 </a:t>
                      </a:r>
                    </a:p>
                  </a:txBody>
                  <a:tcPr marL="4301" marR="4301" marT="4301" marB="0" anchor="b">
                    <a:lnL>
                      <a:noFill/>
                    </a:lnL>
                    <a:lnR>
                      <a:noFill/>
                    </a:lnR>
                    <a:lnT>
                      <a:noFill/>
                    </a:lnT>
                    <a:lnB>
                      <a:noFill/>
                    </a:lnB>
                  </a:tcPr>
                </a:tc>
                <a:tc>
                  <a:txBody>
                    <a:bodyPr/>
                    <a:lstStyle/>
                    <a:p>
                      <a:pPr algn="l" fontAlgn="b"/>
                      <a:r>
                        <a:rPr lang="en-US" sz="1600" b="0" i="0" u="none" strike="noStrike" dirty="0">
                          <a:solidFill>
                            <a:srgbClr val="000000"/>
                          </a:solidFill>
                          <a:effectLst/>
                          <a:latin typeface="Arial" panose="020B0604020202020204" pitchFamily="34" charset="0"/>
                        </a:rPr>
                        <a:t> $        34,714 </a:t>
                      </a:r>
                    </a:p>
                  </a:txBody>
                  <a:tcPr marL="4301" marR="4301" marT="4301" marB="0" anchor="b">
                    <a:lnL>
                      <a:noFill/>
                    </a:lnL>
                    <a:lnR>
                      <a:noFill/>
                    </a:lnR>
                    <a:lnT>
                      <a:noFill/>
                    </a:lnT>
                    <a:lnB>
                      <a:noFill/>
                    </a:lnB>
                  </a:tcPr>
                </a:tc>
                <a:extLst>
                  <a:ext uri="{0D108BD9-81ED-4DB2-BD59-A6C34878D82A}">
                    <a16:rowId xmlns:a16="http://schemas.microsoft.com/office/drawing/2014/main" val="1679595030"/>
                  </a:ext>
                </a:extLst>
              </a:tr>
              <a:tr h="254003">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Arial" panose="020B0604020202020204" pitchFamily="34" charset="0"/>
                      </a:endParaRPr>
                    </a:p>
                  </a:txBody>
                  <a:tcPr marL="4301" marR="4301" marT="4301" marB="0" anchor="b">
                    <a:lnL>
                      <a:noFill/>
                    </a:lnL>
                    <a:lnR>
                      <a:noFill/>
                    </a:lnR>
                    <a:lnT>
                      <a:noFill/>
                    </a:lnT>
                    <a:lnB>
                      <a:noFill/>
                    </a:lnB>
                  </a:tcPr>
                </a:tc>
                <a:extLst>
                  <a:ext uri="{0D108BD9-81ED-4DB2-BD59-A6C34878D82A}">
                    <a16:rowId xmlns:a16="http://schemas.microsoft.com/office/drawing/2014/main" val="2074511737"/>
                  </a:ext>
                </a:extLst>
              </a:tr>
              <a:tr h="258016">
                <a:tc>
                  <a:txBody>
                    <a:bodyPr/>
                    <a:lstStyle/>
                    <a:p>
                      <a:pPr algn="l" fontAlgn="b"/>
                      <a:r>
                        <a:rPr lang="en-US" sz="1600" b="1" i="0" u="none" strike="noStrike" dirty="0">
                          <a:solidFill>
                            <a:srgbClr val="000000"/>
                          </a:solidFill>
                          <a:effectLst/>
                          <a:latin typeface="Arial" panose="020B0604020202020204" pitchFamily="34" charset="0"/>
                        </a:rPr>
                        <a:t>Proposed $ Increase Per Academic Year</a:t>
                      </a:r>
                    </a:p>
                  </a:txBody>
                  <a:tcPr marL="4301" marR="4301" marT="4301" marB="0" anchor="b">
                    <a:lnL>
                      <a:noFill/>
                    </a:lnL>
                    <a:lnR>
                      <a:noFill/>
                    </a:lnR>
                    <a:lnT>
                      <a:noFill/>
                    </a:lnT>
                    <a:lnB>
                      <a:noFill/>
                    </a:lnB>
                    <a:solidFill>
                      <a:srgbClr val="BDD7EE"/>
                    </a:solidFill>
                  </a:tcPr>
                </a:tc>
                <a:tc>
                  <a:txBody>
                    <a:bodyPr/>
                    <a:lstStyle/>
                    <a:p>
                      <a:pPr algn="l" fontAlgn="b"/>
                      <a:r>
                        <a:rPr lang="en-US" sz="1600" b="1" i="0" u="none" strike="noStrike" dirty="0">
                          <a:solidFill>
                            <a:srgbClr val="000000"/>
                          </a:solidFill>
                          <a:effectLst/>
                          <a:latin typeface="Arial" panose="020B0604020202020204" pitchFamily="34" charset="0"/>
                        </a:rPr>
                        <a:t> $                    -   </a:t>
                      </a:r>
                    </a:p>
                  </a:txBody>
                  <a:tcPr marL="4301" marR="4301" marT="4301" marB="0" anchor="b">
                    <a:lnL>
                      <a:noFill/>
                    </a:lnL>
                    <a:lnR>
                      <a:noFill/>
                    </a:lnR>
                    <a:lnT>
                      <a:noFill/>
                    </a:lnT>
                    <a:lnB>
                      <a:noFill/>
                    </a:lnB>
                    <a:solidFill>
                      <a:srgbClr val="BDD7EE"/>
                    </a:solidFill>
                  </a:tcPr>
                </a:tc>
                <a:tc>
                  <a:txBody>
                    <a:bodyPr/>
                    <a:lstStyle/>
                    <a:p>
                      <a:pPr algn="l" fontAlgn="b"/>
                      <a:r>
                        <a:rPr lang="en-US" sz="1600" b="1" i="0" u="none" strike="noStrike" dirty="0">
                          <a:solidFill>
                            <a:srgbClr val="000000"/>
                          </a:solidFill>
                          <a:effectLst/>
                          <a:latin typeface="Arial" panose="020B0604020202020204" pitchFamily="34" charset="0"/>
                        </a:rPr>
                        <a:t> $            668 </a:t>
                      </a:r>
                    </a:p>
                  </a:txBody>
                  <a:tcPr marL="4301" marR="4301" marT="4301" marB="0" anchor="b">
                    <a:lnL>
                      <a:noFill/>
                    </a:lnL>
                    <a:lnR>
                      <a:noFill/>
                    </a:lnR>
                    <a:lnT>
                      <a:noFill/>
                    </a:lnT>
                    <a:lnB>
                      <a:noFill/>
                    </a:lnB>
                    <a:solidFill>
                      <a:srgbClr val="BDD7EE"/>
                    </a:solidFill>
                  </a:tcPr>
                </a:tc>
                <a:tc>
                  <a:txBody>
                    <a:bodyPr/>
                    <a:lstStyle/>
                    <a:p>
                      <a:pPr algn="l" fontAlgn="b"/>
                      <a:r>
                        <a:rPr lang="en-US" sz="1600" b="1" i="0" u="none" strike="noStrike" dirty="0">
                          <a:solidFill>
                            <a:srgbClr val="000000"/>
                          </a:solidFill>
                          <a:effectLst/>
                          <a:latin typeface="Arial" panose="020B0604020202020204" pitchFamily="34" charset="0"/>
                        </a:rPr>
                        <a:t> $          1,334 </a:t>
                      </a:r>
                    </a:p>
                  </a:txBody>
                  <a:tcPr marL="4301" marR="4301" marT="4301" marB="0" anchor="b">
                    <a:lnL>
                      <a:noFill/>
                    </a:lnL>
                    <a:lnR>
                      <a:noFill/>
                    </a:lnR>
                    <a:lnT>
                      <a:noFill/>
                    </a:lnT>
                    <a:lnB>
                      <a:noFill/>
                    </a:lnB>
                    <a:solidFill>
                      <a:srgbClr val="BDD7EE"/>
                    </a:solidFill>
                  </a:tcPr>
                </a:tc>
                <a:tc>
                  <a:txBody>
                    <a:bodyPr/>
                    <a:lstStyle/>
                    <a:p>
                      <a:pPr algn="l" fontAlgn="b"/>
                      <a:r>
                        <a:rPr lang="en-US" sz="1600" b="1" i="0" u="none" strike="noStrike" dirty="0">
                          <a:solidFill>
                            <a:srgbClr val="000000"/>
                          </a:solidFill>
                          <a:effectLst/>
                          <a:latin typeface="Arial" panose="020B0604020202020204" pitchFamily="34" charset="0"/>
                        </a:rPr>
                        <a:t> $          1,972 </a:t>
                      </a:r>
                    </a:p>
                  </a:txBody>
                  <a:tcPr marL="4301" marR="4301" marT="4301" marB="0" anchor="b">
                    <a:lnL>
                      <a:noFill/>
                    </a:lnL>
                    <a:lnR>
                      <a:noFill/>
                    </a:lnR>
                    <a:lnT>
                      <a:noFill/>
                    </a:lnT>
                    <a:lnB>
                      <a:noFill/>
                    </a:lnB>
                    <a:solidFill>
                      <a:srgbClr val="BDD7EE"/>
                    </a:solidFill>
                  </a:tcPr>
                </a:tc>
                <a:extLst>
                  <a:ext uri="{0D108BD9-81ED-4DB2-BD59-A6C34878D82A}">
                    <a16:rowId xmlns:a16="http://schemas.microsoft.com/office/drawing/2014/main" val="1151167421"/>
                  </a:ext>
                </a:extLst>
              </a:tr>
            </a:tbl>
          </a:graphicData>
        </a:graphic>
      </p:graphicFrame>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4120902668"/>
      </p:ext>
    </p:extLst>
  </p:cSld>
  <p:clrMapOvr>
    <a:masterClrMapping/>
  </p:clrMapOvr>
  <mc:AlternateContent xmlns:mc="http://schemas.openxmlformats.org/markup-compatibility/2006" xmlns:p14="http://schemas.microsoft.com/office/powerpoint/2010/main">
    <mc:Choice Requires="p14">
      <p:transition spd="slow" p14:dur="2000" advTm="62311"/>
    </mc:Choice>
    <mc:Fallback xmlns="">
      <p:transition spd="slow" advTm="62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374" y="708222"/>
            <a:ext cx="11449251" cy="5234727"/>
          </a:xfrm>
        </p:spPr>
        <p:txBody>
          <a:bodyPr>
            <a:normAutofit/>
          </a:bodyPr>
          <a:lstStyle/>
          <a:p>
            <a:pPr defTabSz="457189">
              <a:defRPr/>
            </a:pPr>
            <a:r>
              <a:rPr lang="en-US" sz="2000" b="1" dirty="0">
                <a:solidFill>
                  <a:schemeClr val="tx1"/>
                </a:solidFill>
                <a:latin typeface="Arial" panose="020B0604020202020204" pitchFamily="34" charset="0"/>
                <a:cs typeface="Arial" panose="020B0604020202020204" pitchFamily="34" charset="0"/>
              </a:rPr>
              <a:t>Education &amp; General (E&amp;G) Fees:</a:t>
            </a:r>
          </a:p>
          <a:p>
            <a:pPr marL="837097" lvl="1" indent="-342891" defTabSz="457189">
              <a:buFont typeface="Arial" panose="020B0604020202020204" pitchFamily="34" charset="0"/>
              <a:buChar char="•"/>
              <a:defRPr/>
            </a:pPr>
            <a:r>
              <a:rPr lang="en-US" sz="2000" b="1" dirty="0">
                <a:solidFill>
                  <a:schemeClr val="tx1"/>
                </a:solidFill>
                <a:latin typeface="Arial" panose="020B0604020202020204" pitchFamily="34" charset="0"/>
                <a:cs typeface="Arial" panose="020B0604020202020204" pitchFamily="34" charset="0"/>
              </a:rPr>
              <a:t>Library Fee </a:t>
            </a:r>
            <a:r>
              <a:rPr lang="en-US" sz="2000" dirty="0">
                <a:solidFill>
                  <a:schemeClr val="tx1"/>
                </a:solidFill>
                <a:latin typeface="Arial" panose="020B0604020202020204" pitchFamily="34" charset="0"/>
                <a:cs typeface="Arial" panose="020B0604020202020204" pitchFamily="34" charset="0"/>
              </a:rPr>
              <a:t>funds operating costs for Library including 24-hour access and development of student resources (e.g. low-cost course materials)</a:t>
            </a:r>
          </a:p>
          <a:p>
            <a:pPr marL="837097" lvl="1" indent="-342891" defTabSz="457189">
              <a:buFont typeface="Arial" panose="020B0604020202020204" pitchFamily="34" charset="0"/>
              <a:buChar char="•"/>
              <a:defRPr/>
            </a:pPr>
            <a:r>
              <a:rPr lang="en-US" sz="2000" b="1" dirty="0">
                <a:solidFill>
                  <a:schemeClr val="tx1"/>
                </a:solidFill>
                <a:latin typeface="Arial" panose="020B0604020202020204" pitchFamily="34" charset="0"/>
                <a:cs typeface="Arial" panose="020B0604020202020204" pitchFamily="34" charset="0"/>
              </a:rPr>
              <a:t>Technology Fee </a:t>
            </a:r>
            <a:r>
              <a:rPr lang="en-US" sz="2000" dirty="0">
                <a:solidFill>
                  <a:schemeClr val="tx1"/>
                </a:solidFill>
                <a:latin typeface="Arial" panose="020B0604020202020204" pitchFamily="34" charset="0"/>
                <a:cs typeface="Arial" panose="020B0604020202020204" pitchFamily="34" charset="0"/>
              </a:rPr>
              <a:t>funds software and hardware used in classrooms and computer labs</a:t>
            </a:r>
          </a:p>
          <a:p>
            <a:pPr defTabSz="457189">
              <a:defRPr/>
            </a:pPr>
            <a:endParaRPr lang="en-US" sz="2000" b="1" dirty="0">
              <a:solidFill>
                <a:schemeClr val="tx1"/>
              </a:solidFill>
              <a:latin typeface="Arial" panose="020B0604020202020204" pitchFamily="34" charset="0"/>
              <a:cs typeface="Arial" panose="020B0604020202020204" pitchFamily="34" charset="0"/>
            </a:endParaRPr>
          </a:p>
          <a:p>
            <a:pPr defTabSz="457189">
              <a:defRPr/>
            </a:pPr>
            <a:r>
              <a:rPr lang="en-US" sz="2000" b="1" dirty="0">
                <a:solidFill>
                  <a:schemeClr val="tx1"/>
                </a:solidFill>
                <a:latin typeface="Arial" panose="020B0604020202020204" pitchFamily="34" charset="0"/>
                <a:cs typeface="Arial" panose="020B0604020202020204" pitchFamily="34" charset="0"/>
              </a:rPr>
              <a:t>Non-E&amp;G Fees: </a:t>
            </a:r>
          </a:p>
          <a:p>
            <a:pPr marL="837097" lvl="1" indent="-342891" defTabSz="457189">
              <a:buFont typeface="Arial" panose="020B0604020202020204" pitchFamily="34" charset="0"/>
              <a:buChar char="•"/>
              <a:defRPr/>
            </a:pPr>
            <a:r>
              <a:rPr lang="en-US" sz="2000" b="1" dirty="0">
                <a:solidFill>
                  <a:schemeClr val="tx1"/>
                </a:solidFill>
                <a:latin typeface="Arial" panose="020B0604020202020204" pitchFamily="34" charset="0"/>
                <a:cs typeface="Arial" panose="020B0604020202020204" pitchFamily="34" charset="0"/>
              </a:rPr>
              <a:t>University Fee </a:t>
            </a:r>
            <a:r>
              <a:rPr lang="en-US" sz="2000" dirty="0">
                <a:solidFill>
                  <a:schemeClr val="tx1"/>
                </a:solidFill>
                <a:latin typeface="Arial" panose="020B0604020202020204" pitchFamily="34" charset="0"/>
                <a:cs typeface="Arial" panose="020B0604020202020204" pitchFamily="34" charset="0"/>
              </a:rPr>
              <a:t>funds Athletics, Student Commons, Rec Sports, Student Services &amp; Student Support </a:t>
            </a:r>
          </a:p>
          <a:p>
            <a:pPr marL="837097" lvl="1" indent="-342891" defTabSz="457189">
              <a:buFont typeface="Arial" panose="020B0604020202020204" pitchFamily="34" charset="0"/>
              <a:buChar char="•"/>
              <a:defRPr/>
            </a:pPr>
            <a:r>
              <a:rPr lang="en-US" sz="2000" b="1" dirty="0">
                <a:solidFill>
                  <a:schemeClr val="tx1"/>
                </a:solidFill>
                <a:latin typeface="Arial" panose="020B0604020202020204" pitchFamily="34" charset="0"/>
                <a:cs typeface="Arial" panose="020B0604020202020204" pitchFamily="34" charset="0"/>
              </a:rPr>
              <a:t>Health Fee</a:t>
            </a:r>
            <a:r>
              <a:rPr lang="en-US" sz="2000" dirty="0">
                <a:solidFill>
                  <a:schemeClr val="tx1"/>
                </a:solidFill>
                <a:latin typeface="Arial" panose="020B0604020202020204" pitchFamily="34" charset="0"/>
                <a:cs typeface="Arial" panose="020B0604020202020204" pitchFamily="34" charset="0"/>
              </a:rPr>
              <a:t> funds student primary care, mental health, in house pharmacy, and immunization clinics </a:t>
            </a:r>
          </a:p>
          <a:p>
            <a:pPr marL="837097" lvl="1" indent="-342891" defTabSz="457189">
              <a:buFont typeface="Arial" panose="020B0604020202020204" pitchFamily="34" charset="0"/>
              <a:buChar char="•"/>
              <a:defRPr/>
            </a:pPr>
            <a:r>
              <a:rPr lang="en-US" sz="2000" b="1" dirty="0">
                <a:solidFill>
                  <a:schemeClr val="tx1"/>
                </a:solidFill>
                <a:latin typeface="Arial" panose="020B0604020202020204" pitchFamily="34" charset="0"/>
                <a:cs typeface="Arial" panose="020B0604020202020204" pitchFamily="34" charset="0"/>
              </a:rPr>
              <a:t>Student Activity Fee </a:t>
            </a:r>
            <a:r>
              <a:rPr lang="en-US" sz="2000" dirty="0">
                <a:solidFill>
                  <a:schemeClr val="tx1"/>
                </a:solidFill>
                <a:latin typeface="Arial" panose="020B0604020202020204" pitchFamily="34" charset="0"/>
                <a:cs typeface="Arial" panose="020B0604020202020204" pitchFamily="34" charset="0"/>
              </a:rPr>
              <a:t>funds student organizations, sports club teams, concerts, speakers, publications</a:t>
            </a:r>
          </a:p>
          <a:p>
            <a:pPr marL="342891" indent="-342891" defTabSz="457189">
              <a:buFont typeface="Arial" panose="020B0604020202020204" pitchFamily="34" charset="0"/>
              <a:buChar char="•"/>
              <a:defRPr/>
            </a:pPr>
            <a:r>
              <a:rPr lang="en-US" sz="2000" b="1" dirty="0">
                <a:solidFill>
                  <a:schemeClr val="tx1"/>
                </a:solidFill>
                <a:latin typeface="Arial" panose="020B0604020202020204" pitchFamily="34" charset="0"/>
                <a:cs typeface="Arial" panose="020B0604020202020204" pitchFamily="34" charset="0"/>
              </a:rPr>
              <a:t>Capital Outlay Fee: </a:t>
            </a:r>
            <a:r>
              <a:rPr lang="en-US" sz="2000" dirty="0">
                <a:solidFill>
                  <a:schemeClr val="tx1"/>
                </a:solidFill>
                <a:latin typeface="Arial" panose="020B0604020202020204" pitchFamily="34" charset="0"/>
                <a:cs typeface="Arial" panose="020B0604020202020204" pitchFamily="34" charset="0"/>
              </a:rPr>
              <a:t>This fee only applies to Non-Resident students and is mandated by the General Assembly to reimburse the state for debt service costs attributable to the financing of buildings and equipment.</a:t>
            </a:r>
          </a:p>
        </p:txBody>
      </p:sp>
      <p:sp>
        <p:nvSpPr>
          <p:cNvPr id="2" name="Title 1"/>
          <p:cNvSpPr>
            <a:spLocks noGrp="1"/>
          </p:cNvSpPr>
          <p:nvPr>
            <p:ph type="title"/>
          </p:nvPr>
        </p:nvSpPr>
        <p:spPr>
          <a:xfrm>
            <a:off x="718089" y="63927"/>
            <a:ext cx="10755822" cy="723443"/>
          </a:xfrm>
        </p:spPr>
        <p:txBody>
          <a:bodyPr>
            <a:normAutofit/>
          </a:bodyPr>
          <a:lstStyle/>
          <a:p>
            <a:pPr algn="ctr"/>
            <a:r>
              <a:rPr lang="en-US" sz="3200" b="1" dirty="0">
                <a:solidFill>
                  <a:schemeClr val="tx1">
                    <a:lumMod val="50000"/>
                    <a:lumOff val="50000"/>
                  </a:schemeClr>
                </a:solidFill>
                <a:latin typeface="Arial" panose="020B0604020202020204" pitchFamily="34" charset="0"/>
                <a:cs typeface="Arial" panose="020B0604020202020204" pitchFamily="34" charset="0"/>
              </a:rPr>
              <a:t>Use of Mandatory Fees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06773769"/>
      </p:ext>
    </p:extLst>
  </p:cSld>
  <p:clrMapOvr>
    <a:masterClrMapping/>
  </p:clrMapOvr>
  <mc:AlternateContent xmlns:mc="http://schemas.openxmlformats.org/markup-compatibility/2006">
    <mc:Choice xmlns:p14="http://schemas.microsoft.com/office/powerpoint/2010/main" Requires="p14">
      <p:transition spd="slow" p14:dur="2000" advTm="65570"/>
    </mc:Choice>
    <mc:Fallback>
      <p:transition spd="slow" advTm="65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345" y="163207"/>
            <a:ext cx="9459310" cy="689485"/>
          </a:xfrm>
        </p:spPr>
        <p:txBody>
          <a:bodyPr/>
          <a:lstStyle/>
          <a:p>
            <a:pPr algn="ctr"/>
            <a:r>
              <a:rPr lang="en-US" sz="3200" b="1" dirty="0">
                <a:solidFill>
                  <a:schemeClr val="tx1">
                    <a:lumMod val="50000"/>
                    <a:lumOff val="50000"/>
                  </a:schemeClr>
                </a:solidFill>
                <a:latin typeface="Arial" panose="020B0604020202020204" pitchFamily="34" charset="0"/>
                <a:cs typeface="Arial" panose="020B0604020202020204" pitchFamily="34" charset="0"/>
              </a:rPr>
              <a:t>Mandatory E&amp;G and Non-E&amp;G Fees Proposal</a:t>
            </a:r>
          </a:p>
        </p:txBody>
      </p:sp>
      <p:sp>
        <p:nvSpPr>
          <p:cNvPr id="6" name="TextBox 5"/>
          <p:cNvSpPr txBox="1"/>
          <p:nvPr/>
        </p:nvSpPr>
        <p:spPr>
          <a:xfrm>
            <a:off x="7821512" y="5810249"/>
            <a:ext cx="3801041"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*Fee applies to Non-Residents only</a:t>
            </a:r>
          </a:p>
        </p:txBody>
      </p:sp>
      <p:graphicFrame>
        <p:nvGraphicFramePr>
          <p:cNvPr id="3" name="Table 2"/>
          <p:cNvGraphicFramePr>
            <a:graphicFrameLocks noGrp="1"/>
          </p:cNvGraphicFramePr>
          <p:nvPr>
            <p:extLst>
              <p:ext uri="{D42A27DB-BD31-4B8C-83A1-F6EECF244321}">
                <p14:modId xmlns:p14="http://schemas.microsoft.com/office/powerpoint/2010/main" val="3441306095"/>
              </p:ext>
            </p:extLst>
          </p:nvPr>
        </p:nvGraphicFramePr>
        <p:xfrm>
          <a:off x="838201" y="1067520"/>
          <a:ext cx="10515599" cy="3769240"/>
        </p:xfrm>
        <a:graphic>
          <a:graphicData uri="http://schemas.openxmlformats.org/drawingml/2006/table">
            <a:tbl>
              <a:tblPr/>
              <a:tblGrid>
                <a:gridCol w="4269208">
                  <a:extLst>
                    <a:ext uri="{9D8B030D-6E8A-4147-A177-3AD203B41FA5}">
                      <a16:colId xmlns:a16="http://schemas.microsoft.com/office/drawing/2014/main" val="1018636711"/>
                    </a:ext>
                  </a:extLst>
                </a:gridCol>
                <a:gridCol w="1120824">
                  <a:extLst>
                    <a:ext uri="{9D8B030D-6E8A-4147-A177-3AD203B41FA5}">
                      <a16:colId xmlns:a16="http://schemas.microsoft.com/office/drawing/2014/main" val="4172984111"/>
                    </a:ext>
                  </a:extLst>
                </a:gridCol>
                <a:gridCol w="1309727">
                  <a:extLst>
                    <a:ext uri="{9D8B030D-6E8A-4147-A177-3AD203B41FA5}">
                      <a16:colId xmlns:a16="http://schemas.microsoft.com/office/drawing/2014/main" val="2383128440"/>
                    </a:ext>
                  </a:extLst>
                </a:gridCol>
                <a:gridCol w="1246760">
                  <a:extLst>
                    <a:ext uri="{9D8B030D-6E8A-4147-A177-3AD203B41FA5}">
                      <a16:colId xmlns:a16="http://schemas.microsoft.com/office/drawing/2014/main" val="1994571509"/>
                    </a:ext>
                  </a:extLst>
                </a:gridCol>
                <a:gridCol w="1259353">
                  <a:extLst>
                    <a:ext uri="{9D8B030D-6E8A-4147-A177-3AD203B41FA5}">
                      <a16:colId xmlns:a16="http://schemas.microsoft.com/office/drawing/2014/main" val="211138311"/>
                    </a:ext>
                  </a:extLst>
                </a:gridCol>
                <a:gridCol w="1309727">
                  <a:extLst>
                    <a:ext uri="{9D8B030D-6E8A-4147-A177-3AD203B41FA5}">
                      <a16:colId xmlns:a16="http://schemas.microsoft.com/office/drawing/2014/main" val="2323664160"/>
                    </a:ext>
                  </a:extLst>
                </a:gridCol>
              </a:tblGrid>
              <a:tr h="600082">
                <a:tc>
                  <a:txBody>
                    <a:bodyPr/>
                    <a:lstStyle/>
                    <a:p>
                      <a:pPr algn="l" fontAlgn="b"/>
                      <a:r>
                        <a:rPr lang="en-US" sz="1800" b="1" i="0" u="none" strike="noStrike" dirty="0">
                          <a:solidFill>
                            <a:srgbClr val="000000"/>
                          </a:solidFill>
                          <a:effectLst/>
                          <a:latin typeface="Arial" panose="020B0604020202020204" pitchFamily="34" charset="0"/>
                        </a:rPr>
                        <a:t>E&amp;G Mandatory Fees</a:t>
                      </a:r>
                    </a:p>
                  </a:txBody>
                  <a:tcPr marL="4723" marR="4723" marT="4723" marB="0" anchor="b">
                    <a:lnL>
                      <a:noFill/>
                    </a:lnL>
                    <a:lnR>
                      <a:noFill/>
                    </a:lnR>
                    <a:lnT>
                      <a:noFill/>
                    </a:lnT>
                    <a:lnB>
                      <a:noFill/>
                    </a:lnB>
                    <a:solidFill>
                      <a:srgbClr val="FFC000"/>
                    </a:solidFill>
                  </a:tcPr>
                </a:tc>
                <a:tc>
                  <a:txBody>
                    <a:bodyPr/>
                    <a:lstStyle/>
                    <a:p>
                      <a:pPr algn="r" fontAlgn="b"/>
                      <a:r>
                        <a:rPr lang="en-US" sz="1800" b="1" i="0" u="none" strike="noStrike" dirty="0">
                          <a:solidFill>
                            <a:srgbClr val="000000"/>
                          </a:solidFill>
                          <a:effectLst/>
                          <a:latin typeface="Arial" panose="020B0604020202020204" pitchFamily="34" charset="0"/>
                        </a:rPr>
                        <a:t>FY2020 Rates</a:t>
                      </a:r>
                    </a:p>
                  </a:txBody>
                  <a:tcPr marL="4723" marR="4723" marT="4723" marB="0" anchor="b">
                    <a:lnL>
                      <a:noFill/>
                    </a:lnL>
                    <a:lnR>
                      <a:noFill/>
                    </a:lnR>
                    <a:lnT>
                      <a:noFill/>
                    </a:lnT>
                    <a:lnB>
                      <a:noFill/>
                    </a:lnB>
                    <a:solidFill>
                      <a:srgbClr val="FFC000"/>
                    </a:solidFill>
                  </a:tcPr>
                </a:tc>
                <a:tc>
                  <a:txBody>
                    <a:bodyPr/>
                    <a:lstStyle/>
                    <a:p>
                      <a:pPr algn="ctr" fontAlgn="b"/>
                      <a:r>
                        <a:rPr lang="en-US" sz="1800" b="1" i="0" u="none" strike="noStrike" dirty="0">
                          <a:solidFill>
                            <a:srgbClr val="000000"/>
                          </a:solidFill>
                          <a:effectLst/>
                          <a:latin typeface="Arial" panose="020B0604020202020204" pitchFamily="34" charset="0"/>
                        </a:rPr>
                        <a:t>Min Rate Increase</a:t>
                      </a:r>
                    </a:p>
                  </a:txBody>
                  <a:tcPr marL="4723" marR="4723" marT="4723" marB="0" anchor="b">
                    <a:lnL>
                      <a:noFill/>
                    </a:lnL>
                    <a:lnR>
                      <a:noFill/>
                    </a:lnR>
                    <a:lnT>
                      <a:noFill/>
                    </a:lnT>
                    <a:lnB>
                      <a:noFill/>
                    </a:lnB>
                    <a:solidFill>
                      <a:srgbClr val="FFC000"/>
                    </a:solidFill>
                  </a:tcPr>
                </a:tc>
                <a:tc>
                  <a:txBody>
                    <a:bodyPr/>
                    <a:lstStyle/>
                    <a:p>
                      <a:pPr algn="ctr" fontAlgn="b"/>
                      <a:r>
                        <a:rPr lang="en-US" sz="1800" b="1" i="0" u="none" strike="noStrike" dirty="0">
                          <a:solidFill>
                            <a:srgbClr val="000000"/>
                          </a:solidFill>
                          <a:effectLst/>
                          <a:latin typeface="Arial" panose="020B0604020202020204" pitchFamily="34" charset="0"/>
                        </a:rPr>
                        <a:t>Max Rate Increase</a:t>
                      </a:r>
                    </a:p>
                  </a:txBody>
                  <a:tcPr marL="4723" marR="4723" marT="4723" marB="0" anchor="b">
                    <a:lnL>
                      <a:noFill/>
                    </a:lnL>
                    <a:lnR>
                      <a:noFill/>
                    </a:lnR>
                    <a:lnT>
                      <a:noFill/>
                    </a:lnT>
                    <a:lnB>
                      <a:noFill/>
                    </a:lnB>
                    <a:solidFill>
                      <a:srgbClr val="FFC000"/>
                    </a:solidFill>
                  </a:tcPr>
                </a:tc>
                <a:tc>
                  <a:txBody>
                    <a:bodyPr/>
                    <a:lstStyle/>
                    <a:p>
                      <a:pPr algn="ctr" fontAlgn="b"/>
                      <a:r>
                        <a:rPr lang="en-US" sz="1800" b="1" i="0" u="none" strike="noStrike" dirty="0">
                          <a:solidFill>
                            <a:srgbClr val="000000"/>
                          </a:solidFill>
                          <a:effectLst/>
                          <a:latin typeface="Arial" panose="020B0604020202020204" pitchFamily="34" charset="0"/>
                        </a:rPr>
                        <a:t>Max Increase %</a:t>
                      </a:r>
                    </a:p>
                  </a:txBody>
                  <a:tcPr marL="4723" marR="4723" marT="4723" marB="0" anchor="b">
                    <a:lnL>
                      <a:noFill/>
                    </a:lnL>
                    <a:lnR>
                      <a:noFill/>
                    </a:lnR>
                    <a:lnT>
                      <a:noFill/>
                    </a:lnT>
                    <a:lnB>
                      <a:noFill/>
                    </a:lnB>
                    <a:solidFill>
                      <a:srgbClr val="FFC000"/>
                    </a:solidFill>
                  </a:tcPr>
                </a:tc>
                <a:tc>
                  <a:txBody>
                    <a:bodyPr/>
                    <a:lstStyle/>
                    <a:p>
                      <a:pPr algn="ctr" fontAlgn="b"/>
                      <a:r>
                        <a:rPr lang="en-US" sz="1800" b="1" i="0" u="none" strike="noStrike" dirty="0">
                          <a:solidFill>
                            <a:srgbClr val="000000"/>
                          </a:solidFill>
                          <a:effectLst/>
                          <a:latin typeface="Arial" panose="020B0604020202020204" pitchFamily="34" charset="0"/>
                        </a:rPr>
                        <a:t>Max Increase $</a:t>
                      </a:r>
                    </a:p>
                  </a:txBody>
                  <a:tcPr marL="4723" marR="4723" marT="4723" marB="0" anchor="b">
                    <a:lnL>
                      <a:noFill/>
                    </a:lnL>
                    <a:lnR>
                      <a:noFill/>
                    </a:lnR>
                    <a:lnT>
                      <a:noFill/>
                    </a:lnT>
                    <a:lnB>
                      <a:noFill/>
                    </a:lnB>
                    <a:solidFill>
                      <a:srgbClr val="FFC000"/>
                    </a:solidFill>
                  </a:tcPr>
                </a:tc>
                <a:extLst>
                  <a:ext uri="{0D108BD9-81ED-4DB2-BD59-A6C34878D82A}">
                    <a16:rowId xmlns:a16="http://schemas.microsoft.com/office/drawing/2014/main" val="3329974813"/>
                  </a:ext>
                </a:extLst>
              </a:tr>
              <a:tr h="283354">
                <a:tc>
                  <a:txBody>
                    <a:bodyPr/>
                    <a:lstStyle/>
                    <a:p>
                      <a:pPr algn="l" fontAlgn="b"/>
                      <a:r>
                        <a:rPr lang="en-US" sz="1800" b="1" i="0" u="none" strike="noStrike" dirty="0">
                          <a:solidFill>
                            <a:srgbClr val="000000"/>
                          </a:solidFill>
                          <a:effectLst/>
                          <a:latin typeface="Arial" panose="020B0604020202020204" pitchFamily="34" charset="0"/>
                        </a:rPr>
                        <a:t>Library Fee</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70 </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70 </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80</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14%</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10 </a:t>
                      </a:r>
                    </a:p>
                  </a:txBody>
                  <a:tcPr marL="4723" marR="4723" marT="4723" marB="0" anchor="b">
                    <a:lnL>
                      <a:noFill/>
                    </a:lnL>
                    <a:lnR>
                      <a:noFill/>
                    </a:lnR>
                    <a:lnT>
                      <a:noFill/>
                    </a:lnT>
                    <a:lnB>
                      <a:noFill/>
                    </a:lnB>
                  </a:tcPr>
                </a:tc>
                <a:extLst>
                  <a:ext uri="{0D108BD9-81ED-4DB2-BD59-A6C34878D82A}">
                    <a16:rowId xmlns:a16="http://schemas.microsoft.com/office/drawing/2014/main" val="2725504325"/>
                  </a:ext>
                </a:extLst>
              </a:tr>
              <a:tr h="283354">
                <a:tc>
                  <a:txBody>
                    <a:bodyPr/>
                    <a:lstStyle/>
                    <a:p>
                      <a:pPr algn="l" fontAlgn="b"/>
                      <a:r>
                        <a:rPr lang="en-US" sz="1800" b="1" i="0" u="none" strike="noStrike" dirty="0">
                          <a:solidFill>
                            <a:srgbClr val="000000"/>
                          </a:solidFill>
                          <a:effectLst/>
                          <a:latin typeface="Arial" panose="020B0604020202020204" pitchFamily="34" charset="0"/>
                        </a:rPr>
                        <a:t>Technology Fee</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83 </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83 </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85</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2%</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2 </a:t>
                      </a:r>
                    </a:p>
                  </a:txBody>
                  <a:tcPr marL="4723" marR="4723" marT="4723" marB="0" anchor="b">
                    <a:lnL>
                      <a:noFill/>
                    </a:lnL>
                    <a:lnR>
                      <a:noFill/>
                    </a:lnR>
                    <a:lnT>
                      <a:noFill/>
                    </a:lnT>
                    <a:lnB>
                      <a:noFill/>
                    </a:lnB>
                  </a:tcPr>
                </a:tc>
                <a:extLst>
                  <a:ext uri="{0D108BD9-81ED-4DB2-BD59-A6C34878D82A}">
                    <a16:rowId xmlns:a16="http://schemas.microsoft.com/office/drawing/2014/main" val="1844769280"/>
                  </a:ext>
                </a:extLst>
              </a:tr>
              <a:tr h="283354">
                <a:tc>
                  <a:txBody>
                    <a:bodyPr/>
                    <a:lstStyle/>
                    <a:p>
                      <a:pPr algn="l" fontAlgn="b"/>
                      <a:endParaRPr lang="en-US" sz="1800" b="0" i="0" u="none" strike="noStrike" dirty="0">
                        <a:solidFill>
                          <a:srgbClr val="000000"/>
                        </a:solidFill>
                        <a:effectLst/>
                        <a:latin typeface="Arial" panose="020B0604020202020204" pitchFamily="34" charset="0"/>
                      </a:endParaRPr>
                    </a:p>
                  </a:txBody>
                  <a:tcPr marL="4723" marR="4723" marT="472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23" marR="4723" marT="472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23" marR="4723" marT="472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23" marR="4723" marT="472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Arial" panose="020B0604020202020204" pitchFamily="34" charset="0"/>
                      </a:endParaRPr>
                    </a:p>
                  </a:txBody>
                  <a:tcPr marL="4723" marR="4723" marT="4723" marB="0" anchor="b">
                    <a:lnL>
                      <a:noFill/>
                    </a:lnL>
                    <a:lnR>
                      <a:noFill/>
                    </a:lnR>
                    <a:lnT>
                      <a:noFill/>
                    </a:lnT>
                    <a:lnB>
                      <a:noFill/>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4723" marR="4723" marT="4723" marB="0" anchor="b">
                    <a:lnL>
                      <a:noFill/>
                    </a:lnL>
                    <a:lnR>
                      <a:noFill/>
                    </a:lnR>
                    <a:lnT>
                      <a:noFill/>
                    </a:lnT>
                    <a:lnB>
                      <a:noFill/>
                    </a:lnB>
                  </a:tcPr>
                </a:tc>
                <a:extLst>
                  <a:ext uri="{0D108BD9-81ED-4DB2-BD59-A6C34878D82A}">
                    <a16:rowId xmlns:a16="http://schemas.microsoft.com/office/drawing/2014/main" val="3992492917"/>
                  </a:ext>
                </a:extLst>
              </a:tr>
              <a:tr h="283354">
                <a:tc>
                  <a:txBody>
                    <a:bodyPr/>
                    <a:lstStyle/>
                    <a:p>
                      <a:pPr algn="l" fontAlgn="b"/>
                      <a:r>
                        <a:rPr lang="en-US" sz="1800" b="1" i="0" u="none" strike="noStrike" dirty="0">
                          <a:solidFill>
                            <a:srgbClr val="000000"/>
                          </a:solidFill>
                          <a:effectLst/>
                          <a:latin typeface="Arial" panose="020B0604020202020204" pitchFamily="34" charset="0"/>
                        </a:rPr>
                        <a:t>Non-E&amp;G Mandatory Fees</a:t>
                      </a:r>
                    </a:p>
                  </a:txBody>
                  <a:tcPr marL="4723" marR="4723" marT="4723" marB="0" anchor="b">
                    <a:lnL>
                      <a:noFill/>
                    </a:lnL>
                    <a:lnR>
                      <a:noFill/>
                    </a:lnR>
                    <a:lnT>
                      <a:noFill/>
                    </a:lnT>
                    <a:lnB>
                      <a:noFill/>
                    </a:lnB>
                    <a:solidFill>
                      <a:srgbClr val="FFC000"/>
                    </a:solidFill>
                  </a:tcPr>
                </a:tc>
                <a:tc>
                  <a:txBody>
                    <a:bodyPr/>
                    <a:lstStyle/>
                    <a:p>
                      <a:pPr algn="r" fontAlgn="b"/>
                      <a:r>
                        <a:rPr lang="en-US" sz="1800" b="0" i="0" u="none" strike="noStrike" dirty="0">
                          <a:solidFill>
                            <a:srgbClr val="000000"/>
                          </a:solidFill>
                          <a:effectLst/>
                          <a:latin typeface="Arial" panose="020B0604020202020204" pitchFamily="34" charset="0"/>
                        </a:rPr>
                        <a:t> </a:t>
                      </a:r>
                    </a:p>
                  </a:txBody>
                  <a:tcPr marL="4723" marR="4723" marT="4723" marB="0" anchor="b">
                    <a:lnL>
                      <a:noFill/>
                    </a:lnL>
                    <a:lnR>
                      <a:noFill/>
                    </a:lnR>
                    <a:lnT>
                      <a:noFill/>
                    </a:lnT>
                    <a:lnB>
                      <a:noFill/>
                    </a:lnB>
                    <a:solidFill>
                      <a:srgbClr val="FFC000"/>
                    </a:solidFill>
                  </a:tcPr>
                </a:tc>
                <a:tc>
                  <a:txBody>
                    <a:bodyPr/>
                    <a:lstStyle/>
                    <a:p>
                      <a:pPr algn="r" fontAlgn="b"/>
                      <a:r>
                        <a:rPr lang="en-US" sz="1800" b="0" i="0" u="none" strike="noStrike" dirty="0">
                          <a:solidFill>
                            <a:srgbClr val="000000"/>
                          </a:solidFill>
                          <a:effectLst/>
                          <a:latin typeface="Arial" panose="020B0604020202020204" pitchFamily="34" charset="0"/>
                        </a:rPr>
                        <a:t> </a:t>
                      </a:r>
                    </a:p>
                  </a:txBody>
                  <a:tcPr marL="4723" marR="4723" marT="4723" marB="0" anchor="b">
                    <a:lnL>
                      <a:noFill/>
                    </a:lnL>
                    <a:lnR>
                      <a:noFill/>
                    </a:lnR>
                    <a:lnT>
                      <a:noFill/>
                    </a:lnT>
                    <a:lnB>
                      <a:noFill/>
                    </a:lnB>
                    <a:solidFill>
                      <a:srgbClr val="FFC000"/>
                    </a:solidFill>
                  </a:tcPr>
                </a:tc>
                <a:tc>
                  <a:txBody>
                    <a:bodyPr/>
                    <a:lstStyle/>
                    <a:p>
                      <a:pPr algn="r" fontAlgn="b"/>
                      <a:r>
                        <a:rPr lang="en-US" sz="1800" b="0" i="0" u="none" strike="noStrike" dirty="0">
                          <a:solidFill>
                            <a:srgbClr val="000000"/>
                          </a:solidFill>
                          <a:effectLst/>
                          <a:latin typeface="Arial" panose="020B0604020202020204" pitchFamily="34" charset="0"/>
                        </a:rPr>
                        <a:t> </a:t>
                      </a:r>
                    </a:p>
                  </a:txBody>
                  <a:tcPr marL="4723" marR="4723" marT="4723" marB="0" anchor="b">
                    <a:lnL>
                      <a:noFill/>
                    </a:lnL>
                    <a:lnR>
                      <a:noFill/>
                    </a:lnR>
                    <a:lnT>
                      <a:noFill/>
                    </a:lnT>
                    <a:lnB>
                      <a:noFill/>
                    </a:lnB>
                    <a:solidFill>
                      <a:srgbClr val="FFC000"/>
                    </a:solidFill>
                  </a:tcPr>
                </a:tc>
                <a:tc>
                  <a:txBody>
                    <a:bodyPr/>
                    <a:lstStyle/>
                    <a:p>
                      <a:pPr algn="r" fontAlgn="b"/>
                      <a:r>
                        <a:rPr lang="en-US" sz="1800" b="0" i="0" u="none" strike="noStrike" dirty="0">
                          <a:solidFill>
                            <a:srgbClr val="000000"/>
                          </a:solidFill>
                          <a:effectLst/>
                          <a:latin typeface="Arial" panose="020B0604020202020204" pitchFamily="34" charset="0"/>
                        </a:rPr>
                        <a:t> </a:t>
                      </a:r>
                    </a:p>
                  </a:txBody>
                  <a:tcPr marL="4723" marR="4723" marT="4723" marB="0" anchor="b">
                    <a:lnL>
                      <a:noFill/>
                    </a:lnL>
                    <a:lnR>
                      <a:noFill/>
                    </a:lnR>
                    <a:lnT>
                      <a:noFill/>
                    </a:lnT>
                    <a:lnB>
                      <a:noFill/>
                    </a:lnB>
                    <a:solidFill>
                      <a:srgbClr val="FFC000"/>
                    </a:solidFill>
                  </a:tcPr>
                </a:tc>
                <a:tc>
                  <a:txBody>
                    <a:bodyPr/>
                    <a:lstStyle/>
                    <a:p>
                      <a:pPr algn="r" fontAlgn="b"/>
                      <a:r>
                        <a:rPr lang="en-US" sz="1800" b="0" i="0" u="none" strike="noStrike" dirty="0">
                          <a:solidFill>
                            <a:srgbClr val="000000"/>
                          </a:solidFill>
                          <a:effectLst/>
                          <a:latin typeface="Arial" panose="020B0604020202020204" pitchFamily="34" charset="0"/>
                        </a:rPr>
                        <a:t> </a:t>
                      </a:r>
                    </a:p>
                  </a:txBody>
                  <a:tcPr marL="4723" marR="4723" marT="4723" marB="0" anchor="b">
                    <a:lnL>
                      <a:noFill/>
                    </a:lnL>
                    <a:lnR>
                      <a:noFill/>
                    </a:lnR>
                    <a:lnT>
                      <a:noFill/>
                    </a:lnT>
                    <a:lnB>
                      <a:noFill/>
                    </a:lnB>
                    <a:solidFill>
                      <a:srgbClr val="FFC000"/>
                    </a:solidFill>
                  </a:tcPr>
                </a:tc>
                <a:extLst>
                  <a:ext uri="{0D108BD9-81ED-4DB2-BD59-A6C34878D82A}">
                    <a16:rowId xmlns:a16="http://schemas.microsoft.com/office/drawing/2014/main" val="9838612"/>
                  </a:ext>
                </a:extLst>
              </a:tr>
              <a:tr h="283354">
                <a:tc>
                  <a:txBody>
                    <a:bodyPr/>
                    <a:lstStyle/>
                    <a:p>
                      <a:pPr algn="l" fontAlgn="b"/>
                      <a:r>
                        <a:rPr lang="en-US" sz="1800" b="1" i="0" u="none" strike="noStrike" dirty="0">
                          <a:solidFill>
                            <a:srgbClr val="000000"/>
                          </a:solidFill>
                          <a:effectLst/>
                          <a:latin typeface="Arial" panose="020B0604020202020204" pitchFamily="34" charset="0"/>
                        </a:rPr>
                        <a:t>University Fee</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2,035 </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2,035 </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2137</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5%</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102 </a:t>
                      </a:r>
                    </a:p>
                  </a:txBody>
                  <a:tcPr marL="4723" marR="4723" marT="4723" marB="0" anchor="b">
                    <a:lnL>
                      <a:noFill/>
                    </a:lnL>
                    <a:lnR>
                      <a:noFill/>
                    </a:lnR>
                    <a:lnT>
                      <a:noFill/>
                    </a:lnT>
                    <a:lnB>
                      <a:noFill/>
                    </a:lnB>
                  </a:tcPr>
                </a:tc>
                <a:extLst>
                  <a:ext uri="{0D108BD9-81ED-4DB2-BD59-A6C34878D82A}">
                    <a16:rowId xmlns:a16="http://schemas.microsoft.com/office/drawing/2014/main" val="3056852331"/>
                  </a:ext>
                </a:extLst>
              </a:tr>
              <a:tr h="283354">
                <a:tc>
                  <a:txBody>
                    <a:bodyPr/>
                    <a:lstStyle/>
                    <a:p>
                      <a:pPr algn="l" fontAlgn="b"/>
                      <a:r>
                        <a:rPr lang="en-US" sz="1800" b="1" i="0" u="none" strike="noStrike" dirty="0">
                          <a:solidFill>
                            <a:srgbClr val="000000"/>
                          </a:solidFill>
                          <a:effectLst/>
                          <a:latin typeface="Arial" panose="020B0604020202020204" pitchFamily="34" charset="0"/>
                        </a:rPr>
                        <a:t>Health Service Fee</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224 </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224 </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224 </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0%</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   </a:t>
                      </a:r>
                    </a:p>
                  </a:txBody>
                  <a:tcPr marL="4723" marR="4723" marT="4723" marB="0" anchor="b">
                    <a:lnL>
                      <a:noFill/>
                    </a:lnL>
                    <a:lnR>
                      <a:noFill/>
                    </a:lnR>
                    <a:lnT>
                      <a:noFill/>
                    </a:lnT>
                    <a:lnB>
                      <a:noFill/>
                    </a:lnB>
                  </a:tcPr>
                </a:tc>
                <a:extLst>
                  <a:ext uri="{0D108BD9-81ED-4DB2-BD59-A6C34878D82A}">
                    <a16:rowId xmlns:a16="http://schemas.microsoft.com/office/drawing/2014/main" val="3651969027"/>
                  </a:ext>
                </a:extLst>
              </a:tr>
              <a:tr h="288392">
                <a:tc>
                  <a:txBody>
                    <a:bodyPr/>
                    <a:lstStyle/>
                    <a:p>
                      <a:pPr algn="l" fontAlgn="b"/>
                      <a:r>
                        <a:rPr lang="en-US" sz="1800" b="1" i="0" u="none" strike="noStrike" dirty="0">
                          <a:solidFill>
                            <a:srgbClr val="000000"/>
                          </a:solidFill>
                          <a:effectLst/>
                          <a:latin typeface="Arial" panose="020B0604020202020204" pitchFamily="34" charset="0"/>
                        </a:rPr>
                        <a:t>Student Activity Fee</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90 </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90 </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90 </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0%</a:t>
                      </a:r>
                    </a:p>
                  </a:txBody>
                  <a:tcPr marL="4723" marR="4723" marT="472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rPr>
                        <a:t> $              -   </a:t>
                      </a:r>
                    </a:p>
                  </a:txBody>
                  <a:tcPr marL="4723" marR="4723" marT="4723" marB="0" anchor="b">
                    <a:lnL>
                      <a:noFill/>
                    </a:lnL>
                    <a:lnR>
                      <a:noFill/>
                    </a:lnR>
                    <a:lnT>
                      <a:noFill/>
                    </a:lnT>
                    <a:lnB>
                      <a:noFill/>
                    </a:lnB>
                  </a:tcPr>
                </a:tc>
                <a:extLst>
                  <a:ext uri="{0D108BD9-81ED-4DB2-BD59-A6C34878D82A}">
                    <a16:rowId xmlns:a16="http://schemas.microsoft.com/office/drawing/2014/main" val="4071556240"/>
                  </a:ext>
                </a:extLst>
              </a:tr>
              <a:tr h="330580">
                <a:tc>
                  <a:txBody>
                    <a:bodyPr/>
                    <a:lstStyle/>
                    <a:p>
                      <a:pPr algn="l" fontAlgn="b"/>
                      <a:r>
                        <a:rPr lang="en-US" sz="1800" b="1" i="1" u="none" strike="noStrike" dirty="0">
                          <a:solidFill>
                            <a:srgbClr val="000000"/>
                          </a:solidFill>
                          <a:effectLst/>
                          <a:latin typeface="Arial" panose="020B0604020202020204" pitchFamily="34" charset="0"/>
                        </a:rPr>
                        <a:t>Capital Outlay Fee</a:t>
                      </a:r>
                      <a:r>
                        <a:rPr lang="en-US" sz="1800" b="1" i="1" u="none" strike="noStrike" baseline="30000" dirty="0">
                          <a:solidFill>
                            <a:srgbClr val="000000"/>
                          </a:solidFill>
                          <a:effectLst/>
                          <a:latin typeface="Arial" panose="020B0604020202020204" pitchFamily="34" charset="0"/>
                        </a:rPr>
                        <a:t>*</a:t>
                      </a:r>
                      <a:endParaRPr lang="en-US" sz="1800" b="1" i="1" u="none" strike="noStrike" dirty="0">
                        <a:solidFill>
                          <a:srgbClr val="000000"/>
                        </a:solidFill>
                        <a:effectLst/>
                        <a:latin typeface="Arial" panose="020B0604020202020204" pitchFamily="34" charset="0"/>
                      </a:endParaRPr>
                    </a:p>
                  </a:txBody>
                  <a:tcPr marL="4723" marR="4723" marT="4723" marB="0" anchor="b">
                    <a:lnL>
                      <a:noFill/>
                    </a:lnL>
                    <a:lnR>
                      <a:noFill/>
                    </a:lnR>
                    <a:lnT>
                      <a:noFill/>
                    </a:lnT>
                    <a:lnB>
                      <a:noFill/>
                    </a:lnB>
                    <a:solidFill>
                      <a:srgbClr val="EDEDED"/>
                    </a:solidFill>
                  </a:tcPr>
                </a:tc>
                <a:tc>
                  <a:txBody>
                    <a:bodyPr/>
                    <a:lstStyle/>
                    <a:p>
                      <a:pPr algn="r" fontAlgn="b"/>
                      <a:r>
                        <a:rPr lang="en-US" sz="1800" b="0" i="0" u="none" strike="noStrike" dirty="0">
                          <a:solidFill>
                            <a:srgbClr val="000000"/>
                          </a:solidFill>
                          <a:effectLst/>
                          <a:latin typeface="Arial" panose="020B0604020202020204" pitchFamily="34" charset="0"/>
                        </a:rPr>
                        <a:t> $      660 </a:t>
                      </a:r>
                    </a:p>
                  </a:txBody>
                  <a:tcPr marL="4723" marR="4723" marT="4723" marB="0" anchor="b">
                    <a:lnL>
                      <a:noFill/>
                    </a:lnL>
                    <a:lnR>
                      <a:noFill/>
                    </a:lnR>
                    <a:lnT>
                      <a:noFill/>
                    </a:lnT>
                    <a:lnB>
                      <a:noFill/>
                    </a:lnB>
                    <a:solidFill>
                      <a:srgbClr val="EDEDED"/>
                    </a:solidFill>
                  </a:tcPr>
                </a:tc>
                <a:tc>
                  <a:txBody>
                    <a:bodyPr/>
                    <a:lstStyle/>
                    <a:p>
                      <a:pPr algn="r" fontAlgn="b"/>
                      <a:r>
                        <a:rPr lang="en-US" sz="1800" b="0" i="0" u="none" strike="noStrike" dirty="0">
                          <a:solidFill>
                            <a:srgbClr val="000000"/>
                          </a:solidFill>
                          <a:effectLst/>
                          <a:latin typeface="Arial" panose="020B0604020202020204" pitchFamily="34" charset="0"/>
                        </a:rPr>
                        <a:t>            660 </a:t>
                      </a:r>
                    </a:p>
                  </a:txBody>
                  <a:tcPr marL="4723" marR="4723" marT="4723" marB="0" anchor="b">
                    <a:lnL>
                      <a:noFill/>
                    </a:lnL>
                    <a:lnR>
                      <a:noFill/>
                    </a:lnR>
                    <a:lnT>
                      <a:noFill/>
                    </a:lnT>
                    <a:lnB>
                      <a:noFill/>
                    </a:lnB>
                    <a:solidFill>
                      <a:srgbClr val="EDEDED"/>
                    </a:solidFill>
                  </a:tcPr>
                </a:tc>
                <a:tc>
                  <a:txBody>
                    <a:bodyPr/>
                    <a:lstStyle/>
                    <a:p>
                      <a:pPr algn="r" fontAlgn="b"/>
                      <a:r>
                        <a:rPr lang="en-US" sz="1800" b="0" i="0" u="none" strike="noStrike" dirty="0">
                          <a:solidFill>
                            <a:srgbClr val="000000"/>
                          </a:solidFill>
                          <a:effectLst/>
                          <a:latin typeface="Arial" panose="020B0604020202020204" pitchFamily="34" charset="0"/>
                        </a:rPr>
                        <a:t>690</a:t>
                      </a:r>
                    </a:p>
                  </a:txBody>
                  <a:tcPr marL="4723" marR="4723" marT="4723" marB="0" anchor="b">
                    <a:lnL>
                      <a:noFill/>
                    </a:lnL>
                    <a:lnR>
                      <a:noFill/>
                    </a:lnR>
                    <a:lnT>
                      <a:noFill/>
                    </a:lnT>
                    <a:lnB>
                      <a:noFill/>
                    </a:lnB>
                    <a:solidFill>
                      <a:srgbClr val="EDEDED"/>
                    </a:solidFill>
                  </a:tcPr>
                </a:tc>
                <a:tc>
                  <a:txBody>
                    <a:bodyPr/>
                    <a:lstStyle/>
                    <a:p>
                      <a:pPr algn="r" fontAlgn="b"/>
                      <a:r>
                        <a:rPr lang="en-US" sz="1800" b="0" i="0" u="none" strike="noStrike" dirty="0">
                          <a:solidFill>
                            <a:srgbClr val="000000"/>
                          </a:solidFill>
                          <a:effectLst/>
                          <a:latin typeface="Arial" panose="020B0604020202020204" pitchFamily="34" charset="0"/>
                        </a:rPr>
                        <a:t>5%</a:t>
                      </a:r>
                    </a:p>
                  </a:txBody>
                  <a:tcPr marL="4723" marR="4723" marT="4723" marB="0" anchor="b">
                    <a:lnL>
                      <a:noFill/>
                    </a:lnL>
                    <a:lnR>
                      <a:noFill/>
                    </a:lnR>
                    <a:lnT>
                      <a:noFill/>
                    </a:lnT>
                    <a:lnB>
                      <a:noFill/>
                    </a:lnB>
                    <a:solidFill>
                      <a:srgbClr val="EDEDED"/>
                    </a:solidFill>
                  </a:tcPr>
                </a:tc>
                <a:tc>
                  <a:txBody>
                    <a:bodyPr/>
                    <a:lstStyle/>
                    <a:p>
                      <a:pPr algn="r" fontAlgn="b"/>
                      <a:r>
                        <a:rPr lang="en-US" sz="1800" b="0" i="0" u="none" strike="noStrike" dirty="0">
                          <a:solidFill>
                            <a:srgbClr val="000000"/>
                          </a:solidFill>
                          <a:effectLst/>
                          <a:latin typeface="Arial" panose="020B0604020202020204" pitchFamily="34" charset="0"/>
                        </a:rPr>
                        <a:t> $           30 </a:t>
                      </a:r>
                    </a:p>
                  </a:txBody>
                  <a:tcPr marL="4723" marR="4723" marT="4723" marB="0" anchor="b">
                    <a:lnL>
                      <a:noFill/>
                    </a:lnL>
                    <a:lnR>
                      <a:noFill/>
                    </a:lnR>
                    <a:lnT>
                      <a:noFill/>
                    </a:lnT>
                    <a:lnB>
                      <a:noFill/>
                    </a:lnB>
                    <a:solidFill>
                      <a:srgbClr val="EDEDED"/>
                    </a:solidFill>
                  </a:tcPr>
                </a:tc>
                <a:extLst>
                  <a:ext uri="{0D108BD9-81ED-4DB2-BD59-A6C34878D82A}">
                    <a16:rowId xmlns:a16="http://schemas.microsoft.com/office/drawing/2014/main" val="3513425831"/>
                  </a:ext>
                </a:extLst>
              </a:tr>
              <a:tr h="283354">
                <a:tc>
                  <a:txBody>
                    <a:bodyPr/>
                    <a:lstStyle/>
                    <a:p>
                      <a:pPr algn="l" fontAlgn="b"/>
                      <a:endParaRPr lang="en-US" sz="1800" b="0" i="0" u="none" strike="noStrike" dirty="0">
                        <a:solidFill>
                          <a:srgbClr val="000000"/>
                        </a:solidFill>
                        <a:effectLst/>
                        <a:latin typeface="Arial" panose="020B0604020202020204" pitchFamily="34" charset="0"/>
                      </a:endParaRPr>
                    </a:p>
                  </a:txBody>
                  <a:tcPr marL="4723" marR="4723" marT="47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4723" marR="4723" marT="47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4723" marR="4723" marT="47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4723" marR="4723" marT="47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4723" marR="4723" marT="47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800" b="0" i="0" u="none" strike="noStrike" dirty="0">
                        <a:solidFill>
                          <a:srgbClr val="000000"/>
                        </a:solidFill>
                        <a:effectLst/>
                        <a:latin typeface="Arial" panose="020B0604020202020204" pitchFamily="34" charset="0"/>
                      </a:endParaRPr>
                    </a:p>
                  </a:txBody>
                  <a:tcPr marL="4723" marR="4723" marT="4723"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2584159"/>
                  </a:ext>
                </a:extLst>
              </a:tr>
              <a:tr h="283354">
                <a:tc>
                  <a:txBody>
                    <a:bodyPr/>
                    <a:lstStyle/>
                    <a:p>
                      <a:pPr algn="l" fontAlgn="b"/>
                      <a:r>
                        <a:rPr lang="en-US" sz="1800" b="1" i="0" u="none" strike="noStrike" dirty="0">
                          <a:solidFill>
                            <a:srgbClr val="000000"/>
                          </a:solidFill>
                          <a:effectLst/>
                          <a:latin typeface="Arial" panose="020B0604020202020204" pitchFamily="34" charset="0"/>
                        </a:rPr>
                        <a:t>Total Mandatory Fees - Resident</a:t>
                      </a:r>
                    </a:p>
                  </a:txBody>
                  <a:tcPr marL="4723" marR="4723" marT="4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800" b="1" i="0" u="none" strike="noStrike" dirty="0">
                          <a:solidFill>
                            <a:srgbClr val="000000"/>
                          </a:solidFill>
                          <a:effectLst/>
                          <a:latin typeface="Arial" panose="020B0604020202020204" pitchFamily="34" charset="0"/>
                        </a:rPr>
                        <a:t> $   2,502 </a:t>
                      </a:r>
                    </a:p>
                  </a:txBody>
                  <a:tcPr marL="4723" marR="4723" marT="4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800" b="1" i="0" u="none" strike="noStrike" dirty="0">
                          <a:solidFill>
                            <a:srgbClr val="000000"/>
                          </a:solidFill>
                          <a:effectLst/>
                          <a:latin typeface="Arial" panose="020B0604020202020204" pitchFamily="34" charset="0"/>
                        </a:rPr>
                        <a:t> $      2,502 </a:t>
                      </a:r>
                    </a:p>
                  </a:txBody>
                  <a:tcPr marL="4723" marR="4723" marT="4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800" b="1" i="0" u="none" strike="noStrike" dirty="0">
                          <a:solidFill>
                            <a:srgbClr val="000000"/>
                          </a:solidFill>
                          <a:effectLst/>
                          <a:latin typeface="Arial" panose="020B0604020202020204" pitchFamily="34" charset="0"/>
                        </a:rPr>
                        <a:t> $     2,616 </a:t>
                      </a:r>
                    </a:p>
                  </a:txBody>
                  <a:tcPr marL="4723" marR="4723" marT="4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800" b="1" i="0" u="none" strike="noStrike" dirty="0">
                          <a:solidFill>
                            <a:srgbClr val="000000"/>
                          </a:solidFill>
                          <a:effectLst/>
                          <a:latin typeface="Arial" panose="020B0604020202020204" pitchFamily="34" charset="0"/>
                        </a:rPr>
                        <a:t>5%</a:t>
                      </a:r>
                    </a:p>
                  </a:txBody>
                  <a:tcPr marL="4723" marR="4723" marT="4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800" b="1" i="0" u="none" strike="noStrike" dirty="0">
                          <a:solidFill>
                            <a:srgbClr val="000000"/>
                          </a:solidFill>
                          <a:effectLst/>
                          <a:latin typeface="Arial" panose="020B0604020202020204" pitchFamily="34" charset="0"/>
                        </a:rPr>
                        <a:t> $           114 </a:t>
                      </a:r>
                    </a:p>
                  </a:txBody>
                  <a:tcPr marL="4723" marR="4723" marT="4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459316469"/>
                  </a:ext>
                </a:extLst>
              </a:tr>
              <a:tr h="283354">
                <a:tc>
                  <a:txBody>
                    <a:bodyPr/>
                    <a:lstStyle/>
                    <a:p>
                      <a:pPr algn="l" fontAlgn="b"/>
                      <a:r>
                        <a:rPr lang="en-US" sz="1800" b="1" i="0" u="none" strike="noStrike" dirty="0">
                          <a:solidFill>
                            <a:srgbClr val="000000"/>
                          </a:solidFill>
                          <a:effectLst/>
                          <a:latin typeface="Arial" panose="020B0604020202020204" pitchFamily="34" charset="0"/>
                        </a:rPr>
                        <a:t>Total Mandatory Fees - Non-Resident</a:t>
                      </a:r>
                    </a:p>
                  </a:txBody>
                  <a:tcPr marL="4723" marR="4723" marT="4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800" b="1" i="0" u="none" strike="noStrike" dirty="0">
                          <a:solidFill>
                            <a:srgbClr val="000000"/>
                          </a:solidFill>
                          <a:effectLst/>
                          <a:latin typeface="Arial" panose="020B0604020202020204" pitchFamily="34" charset="0"/>
                        </a:rPr>
                        <a:t> $   3,162 </a:t>
                      </a:r>
                    </a:p>
                  </a:txBody>
                  <a:tcPr marL="4723" marR="4723" marT="4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800" b="1" i="0" u="none" strike="noStrike" dirty="0">
                          <a:solidFill>
                            <a:srgbClr val="000000"/>
                          </a:solidFill>
                          <a:effectLst/>
                          <a:latin typeface="Arial" panose="020B0604020202020204" pitchFamily="34" charset="0"/>
                        </a:rPr>
                        <a:t> $      3,162 </a:t>
                      </a:r>
                    </a:p>
                  </a:txBody>
                  <a:tcPr marL="4723" marR="4723" marT="4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800" b="1" i="0" u="none" strike="noStrike" dirty="0">
                          <a:solidFill>
                            <a:srgbClr val="000000"/>
                          </a:solidFill>
                          <a:effectLst/>
                          <a:latin typeface="Arial" panose="020B0604020202020204" pitchFamily="34" charset="0"/>
                        </a:rPr>
                        <a:t> $     3,306 </a:t>
                      </a:r>
                    </a:p>
                  </a:txBody>
                  <a:tcPr marL="4723" marR="4723" marT="4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800" b="1" i="0" u="none" strike="noStrike" dirty="0">
                          <a:solidFill>
                            <a:srgbClr val="000000"/>
                          </a:solidFill>
                          <a:effectLst/>
                          <a:latin typeface="Arial" panose="020B0604020202020204" pitchFamily="34" charset="0"/>
                        </a:rPr>
                        <a:t>5%</a:t>
                      </a:r>
                    </a:p>
                  </a:txBody>
                  <a:tcPr marL="4723" marR="4723" marT="4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800" b="1" i="0" u="none" strike="noStrike" dirty="0">
                          <a:solidFill>
                            <a:srgbClr val="000000"/>
                          </a:solidFill>
                          <a:effectLst/>
                          <a:latin typeface="Arial" panose="020B0604020202020204" pitchFamily="34" charset="0"/>
                        </a:rPr>
                        <a:t> $           144 </a:t>
                      </a:r>
                    </a:p>
                  </a:txBody>
                  <a:tcPr marL="4723" marR="4723" marT="47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60419624"/>
                  </a:ext>
                </a:extLst>
              </a:tr>
            </a:tbl>
          </a:graphicData>
        </a:graphic>
      </p:graphicFrame>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907723855"/>
      </p:ext>
    </p:extLst>
  </p:cSld>
  <p:clrMapOvr>
    <a:masterClrMapping/>
  </p:clrMapOvr>
  <mc:AlternateContent xmlns:mc="http://schemas.openxmlformats.org/markup-compatibility/2006" xmlns:p14="http://schemas.microsoft.com/office/powerpoint/2010/main">
    <mc:Choice Requires="p14">
      <p:transition spd="slow" p14:dur="2000" advTm="51471"/>
    </mc:Choice>
    <mc:Fallback xmlns="">
      <p:transition spd="slow" advTm="51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2_Custom Cover-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old cover-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White theme-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White theme-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White theme-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BOV - FBI AHAC PPT only</Template>
  <TotalTime>2773</TotalTime>
  <Words>1892</Words>
  <Application>Microsoft Office PowerPoint</Application>
  <PresentationFormat>Widescreen</PresentationFormat>
  <Paragraphs>348</Paragraphs>
  <Slides>16</Slides>
  <Notes>16</Notes>
  <HiddenSlides>0</HiddenSlides>
  <MMClips>16</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16</vt:i4>
      </vt:variant>
    </vt:vector>
  </HeadingPairs>
  <TitlesOfParts>
    <vt:vector size="25" baseType="lpstr">
      <vt:lpstr>Arial</vt:lpstr>
      <vt:lpstr>Calibri</vt:lpstr>
      <vt:lpstr>Calibri Light</vt:lpstr>
      <vt:lpstr>2_Custom Cover-master</vt:lpstr>
      <vt:lpstr>Office Theme</vt:lpstr>
      <vt:lpstr>Gold cover-master</vt:lpstr>
      <vt:lpstr>White theme-master</vt:lpstr>
      <vt:lpstr>1_White theme-master</vt:lpstr>
      <vt:lpstr>2_White theme-master</vt:lpstr>
      <vt:lpstr>FY2020-2021 Budget Proposal Tuition &amp; Fees April 7, 2020 </vt:lpstr>
      <vt:lpstr>PowerPoint Presentation</vt:lpstr>
      <vt:lpstr>Key Terms</vt:lpstr>
      <vt:lpstr>Growing the VCU-VA Partnership  </vt:lpstr>
      <vt:lpstr>Key Strategic Needs for FY2021</vt:lpstr>
      <vt:lpstr>Summary of Proposed  Tuition and Fees – FY2021 </vt:lpstr>
      <vt:lpstr>Undergraduate Tuition Proposal</vt:lpstr>
      <vt:lpstr>Use of Mandatory Fees</vt:lpstr>
      <vt:lpstr>Mandatory E&amp;G and Non-E&amp;G Fees Proposal</vt:lpstr>
      <vt:lpstr>Room &amp; Board Proposed Plans</vt:lpstr>
      <vt:lpstr>Undergraduate Resident Proposal  Inclusive of Room &amp; Board</vt:lpstr>
      <vt:lpstr>Masters Student Proposed Tuition</vt:lpstr>
      <vt:lpstr>Doctoral Student Proposed Tuition</vt:lpstr>
      <vt:lpstr>First Professional Student Proposed Tuition</vt:lpstr>
      <vt:lpstr>Summary</vt:lpstr>
      <vt:lpstr>Public Comment and Viewing the May 8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Strauscj</dc:creator>
  <cp:lastModifiedBy>Leslie Brown</cp:lastModifiedBy>
  <cp:revision>496</cp:revision>
  <cp:lastPrinted>2020-03-05T18:13:43Z</cp:lastPrinted>
  <dcterms:created xsi:type="dcterms:W3CDTF">2020-01-27T15:08:28Z</dcterms:created>
  <dcterms:modified xsi:type="dcterms:W3CDTF">2020-04-06T20:09:42Z</dcterms:modified>
</cp:coreProperties>
</file>