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1047" r:id="rId2"/>
    <p:sldId id="31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37481-D0B8-4603-B05B-29F38990849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DE800-4978-429C-B11F-7C800F067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2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E9F71-F4D4-4AA1-BC45-E75C736AC1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0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5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F770-0BE2-411F-8120-623C373C0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FABDB-B825-4BA4-8556-1E1D9FF25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BDE80-0F71-452E-ABDB-D3AB5250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6E33A-4DEF-4BE2-8A89-8E3535CC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0072-EDC3-4EA9-955A-59E374CC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9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88B3-4F0F-4438-B4CD-3FFF6725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8065B-3E2F-42DC-873D-056721209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14DF3-B094-4F2F-99D3-8182B112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CB62-4CD1-4DE8-8B74-ADBF382F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70FA9-D641-4152-BAC1-49E6D86B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6D2751-E904-4572-A5A7-C06F878909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3AD62-72DD-4E63-B918-3B5210C82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50F20-149E-48F6-8203-752548A93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9CB9F-789C-4353-A266-33497844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67EA9-821D-4FF2-AAC2-555C3642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5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515F-B41F-4B06-954C-DE0B53D8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2B20B-E544-425C-8858-63FEDAF10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B42FF-B2DD-4573-8829-B2258867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0713E-86AA-4B66-A123-159FEC7C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4A19-959A-4B5A-8143-31040A5B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0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711B-6383-45A3-A27F-00EEF0BB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E72DF-907D-45BB-9A18-000B60E54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892F9-85B0-4D64-9193-6BFCBA33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81E5-91A2-4730-8331-A0637CD9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06F37-6457-40CF-B5BB-1245D15C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246E-AD8E-40B4-BA97-49312625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5C626-8DCD-489F-8EF2-660052994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7E9D6-1DBF-45BE-8888-03E0C2254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6B341-A0B6-45C7-8DF8-C2BA6509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72C43-9187-42A3-A8EA-BB8D13FB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B39C7-AA1C-40F4-8119-12357033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7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1706-377E-4B99-90C0-1D9B8C496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BC458-4EAA-4BE5-BC05-1D89725ED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96031-EAEB-4EB0-8748-1B2B603CF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A5BD07-65CF-4F4E-AD22-A32DF0756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0A923-1939-404D-9ED0-DE4AA36B4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E43C8D-9861-4725-87AC-DD24D19B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02779-7C73-48B4-99E2-50AFF003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A4B22-77D8-4383-8882-211FF7B8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7FC1-A0EB-4D1B-8EF1-2429B2FF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88801-7A57-4B77-BBEA-8AEB1F27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11C15-6117-493E-9641-7B419FD4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28818-D466-4C12-98F0-650124E1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CA69B-284E-4DFF-94DB-BD816401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7393B-2A55-495E-B395-F9407EE4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CE843-C9F1-4EF8-928A-10600898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FB52-2B12-4233-8F16-DEEE3E813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EF385-5D77-4107-9907-84D7BCD69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6FD1E-EA35-4D7B-964E-95C2EE69B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BD421-2B1C-43CF-94E1-DA1B8E55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97B8F-9840-493E-ABF2-7484D73D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C16A-0DAD-475A-A19D-55D0B33B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8546-5B45-4080-BEA8-0D67D5DA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C7796-64D7-4A5C-8DFA-6ED21E711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B2509-F677-4504-A9CE-3BC19B49A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64394-7C61-468D-885A-43401052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90A2D-4B82-4918-ADA9-C973FEE8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2E983-3180-45DD-BF6A-0F749D84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E566C8-6123-4377-BC60-FFDFD44D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D871A-22F9-4DE9-8698-6579A05ED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CB24A-75EB-4808-BDF8-E8BFA866B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656E1-C952-40D8-BB4D-1E443A7A8B25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BFE0-04AF-4CB6-AC8B-C3CA79F7B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F4B99-5D7D-43CC-91D0-BE2F471E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014F-9532-4C6C-91B9-637F8A01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6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44"/>
          <a:stretch/>
        </p:blipFill>
        <p:spPr>
          <a:xfrm>
            <a:off x="0" y="0"/>
            <a:ext cx="12192000" cy="59929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34100" y="3568700"/>
            <a:ext cx="6057900" cy="3289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0997" y="4143149"/>
            <a:ext cx="4690533" cy="256533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accent4"/>
                </a:solidFill>
              </a:rPr>
              <a:t>KAROL KAIN GRAY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accent4"/>
                </a:solidFill>
              </a:rPr>
              <a:t>Senior Vice President &amp; CFO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4000" dirty="0">
              <a:solidFill>
                <a:schemeClr val="accent4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accent4"/>
                </a:solidFill>
              </a:rPr>
              <a:t>April 22,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8AB04-A048-4FDE-8756-DE38513F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7139B-57CE-4FE4-95A3-0A2A9668FDEC}" type="slidenum">
              <a:rPr lang="en-US" smtClean="0"/>
              <a:t>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568700"/>
            <a:ext cx="6311900" cy="328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500" y="4218256"/>
            <a:ext cx="5422900" cy="199018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latin typeface="+mn-lt"/>
              </a:rPr>
              <a:t>VCU Board of Visitors 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Strategic Planning Committee</a:t>
            </a:r>
            <a:br>
              <a:rPr lang="en-US" sz="4800" b="1" dirty="0">
                <a:latin typeface="+mn-lt"/>
              </a:rPr>
            </a:br>
            <a:endParaRPr lang="en-US" sz="2667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220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0993"/>
            <a:ext cx="12192000" cy="807859"/>
          </a:xfrm>
          <a:prstGeom prst="rect">
            <a:avLst/>
          </a:prstGeom>
        </p:spPr>
        <p:txBody>
          <a:bodyPr wrap="square" lIns="68525" tIns="34263" rIns="68525" bIns="34263" anchor="ctr">
            <a:spAutoFit/>
          </a:bodyPr>
          <a:lstStyle/>
          <a:p>
            <a:pPr lvl="1" algn="ctr">
              <a:spcAft>
                <a:spcPts val="424"/>
              </a:spcAft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FY2023 E&amp;G Overview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05576"/>
              </p:ext>
            </p:extLst>
          </p:nvPr>
        </p:nvGraphicFramePr>
        <p:xfrm>
          <a:off x="1284167" y="958223"/>
          <a:ext cx="9433056" cy="5368076"/>
        </p:xfrm>
        <a:graphic>
          <a:graphicData uri="http://schemas.openxmlformats.org/drawingml/2006/table">
            <a:tbl>
              <a:tblPr/>
              <a:tblGrid>
                <a:gridCol w="6321120">
                  <a:extLst>
                    <a:ext uri="{9D8B030D-6E8A-4147-A177-3AD203B41FA5}">
                      <a16:colId xmlns:a16="http://schemas.microsoft.com/office/drawing/2014/main" val="595887132"/>
                    </a:ext>
                  </a:extLst>
                </a:gridCol>
                <a:gridCol w="1555968">
                  <a:extLst>
                    <a:ext uri="{9D8B030D-6E8A-4147-A177-3AD203B41FA5}">
                      <a16:colId xmlns:a16="http://schemas.microsoft.com/office/drawing/2014/main" val="58605795"/>
                    </a:ext>
                  </a:extLst>
                </a:gridCol>
                <a:gridCol w="1555968">
                  <a:extLst>
                    <a:ext uri="{9D8B030D-6E8A-4147-A177-3AD203B41FA5}">
                      <a16:colId xmlns:a16="http://schemas.microsoft.com/office/drawing/2014/main" val="2196665402"/>
                    </a:ext>
                  </a:extLst>
                </a:gridCol>
              </a:tblGrid>
              <a:tr h="517375">
                <a:tc>
                  <a:txBody>
                    <a:bodyPr/>
                    <a:lstStyle/>
                    <a:p>
                      <a:pPr algn="l" rtl="0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Proposed Increase Range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498480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Proposed FY2023 Tuition Rate Increase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785360"/>
                  </a:ext>
                </a:extLst>
              </a:tr>
              <a:tr h="4561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State Budget Range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High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915001"/>
                  </a:ext>
                </a:extLst>
              </a:tr>
              <a:tr h="4561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FY2023 Projected Revenue Growth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30464"/>
                  </a:ext>
                </a:extLst>
              </a:tr>
              <a:tr h="33445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Tuition &amp; Enrollment Change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$       9,634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$     9,634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82528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Change in State Support (W/ Salary Support)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29,116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21,316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089596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Total Revenue Growth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    39,852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      43,360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29633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64239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Proposed FY2023 Projected Needs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520247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Proposed New Expense Needs (W/ $23M Salary)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(54,065)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(54,065)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940002"/>
                  </a:ext>
                </a:extLst>
              </a:tr>
              <a:tr h="341204">
                <a:tc>
                  <a:txBody>
                    <a:bodyPr/>
                    <a:lstStyle/>
                    <a:p>
                      <a:pPr algn="l" rtl="0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621550"/>
                  </a:ext>
                </a:extLst>
              </a:tr>
              <a:tr h="34698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University Net Position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 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(15,314)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$   (23,114)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85353"/>
                  </a:ext>
                </a:extLst>
              </a:tr>
              <a:tr h="4375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Reallocations (2.1% with High &amp; 3.9% with Low)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15,314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23,114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982130"/>
                  </a:ext>
                </a:extLst>
              </a:tr>
              <a:tr h="43084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Revised University Net Position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     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$           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289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625D8D-30AF-4D90-B0CD-4D237230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7139B-57CE-4FE4-95A3-0A2A9668FD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Microsoft Office PowerPoint</Application>
  <PresentationFormat>Widescreen</PresentationFormat>
  <Paragraphs>39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VCU Board of Visitors  Strategic Planning Committee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VCU Board of Visitors  Strategic Planning Committee </dc:title>
  <dc:creator>David Allen</dc:creator>
  <cp:lastModifiedBy>David Allen</cp:lastModifiedBy>
  <cp:revision>6</cp:revision>
  <dcterms:created xsi:type="dcterms:W3CDTF">2022-04-19T14:54:18Z</dcterms:created>
  <dcterms:modified xsi:type="dcterms:W3CDTF">2022-04-20T16:50:25Z</dcterms:modified>
</cp:coreProperties>
</file>